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94" r:id="rId3"/>
    <p:sldId id="295" r:id="rId4"/>
    <p:sldId id="296" r:id="rId5"/>
    <p:sldId id="297" r:id="rId6"/>
    <p:sldId id="298" r:id="rId7"/>
    <p:sldId id="300" r:id="rId8"/>
    <p:sldId id="293" r:id="rId9"/>
    <p:sldId id="299" r:id="rId10"/>
    <p:sldId id="304" r:id="rId11"/>
    <p:sldId id="302" r:id="rId12"/>
    <p:sldId id="303" r:id="rId13"/>
    <p:sldId id="269" r:id="rId14"/>
    <p:sldId id="270" r:id="rId15"/>
    <p:sldId id="272" r:id="rId16"/>
    <p:sldId id="273" r:id="rId17"/>
    <p:sldId id="274" r:id="rId18"/>
    <p:sldId id="291" r:id="rId19"/>
    <p:sldId id="292" r:id="rId20"/>
    <p:sldId id="276" r:id="rId21"/>
    <p:sldId id="275" r:id="rId22"/>
    <p:sldId id="305" r:id="rId23"/>
    <p:sldId id="287" r:id="rId24"/>
    <p:sldId id="288" r:id="rId25"/>
    <p:sldId id="289" r:id="rId26"/>
    <p:sldId id="290" r:id="rId27"/>
    <p:sldId id="280" r:id="rId28"/>
    <p:sldId id="281" r:id="rId29"/>
    <p:sldId id="306" r:id="rId30"/>
    <p:sldId id="282"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55" autoAdjust="0"/>
    <p:restoredTop sz="93358" autoAdjust="0"/>
  </p:normalViewPr>
  <p:slideViewPr>
    <p:cSldViewPr snapToGrid="0">
      <p:cViewPr varScale="1">
        <p:scale>
          <a:sx n="65" d="100"/>
          <a:sy n="65" d="100"/>
        </p:scale>
        <p:origin x="9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E0452-793D-424E-BEA2-BC950388DFBE}" type="datetimeFigureOut">
              <a:rPr lang="en-US" smtClean="0"/>
              <a:t>8/23/2017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691C7-9107-497A-A35F-F14143AAD008}" type="slidenum">
              <a:rPr lang="en-US" smtClean="0"/>
              <a:t>‹#›</a:t>
            </a:fld>
            <a:endParaRPr lang="en-US"/>
          </a:p>
        </p:txBody>
      </p:sp>
    </p:spTree>
    <p:extLst>
      <p:ext uri="{BB962C8B-B14F-4D97-AF65-F5344CB8AC3E}">
        <p14:creationId xmlns:p14="http://schemas.microsoft.com/office/powerpoint/2010/main" val="367481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לא לקרוא את הכותרת בקול.</a:t>
            </a:r>
          </a:p>
          <a:p>
            <a:r>
              <a:rPr lang="he-IL" dirty="0"/>
              <a:t>ראשית להציג את עצמו ואת הרעיון הכללי של הפרויקט (2-3 משפטים): מוטיבציה, למי הוא יעזור, מה הכלים.</a:t>
            </a:r>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1</a:t>
            </a:fld>
            <a:endParaRPr lang="en-US"/>
          </a:p>
        </p:txBody>
      </p:sp>
    </p:spTree>
    <p:extLst>
      <p:ext uri="{BB962C8B-B14F-4D97-AF65-F5344CB8AC3E}">
        <p14:creationId xmlns:p14="http://schemas.microsoft.com/office/powerpoint/2010/main" val="4050873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AutoNum type="arabicParenR"/>
            </a:pPr>
            <a:r>
              <a:rPr lang="he-IL" dirty="0"/>
              <a:t>להסביר למה בחרנו בכל פרמטר (במידת האפשר), מה החשיבות מבחינת החולים. </a:t>
            </a:r>
            <a:br>
              <a:rPr lang="en-US" dirty="0"/>
            </a:br>
            <a:r>
              <a:rPr lang="he-IL" dirty="0"/>
              <a:t>עד כמה שידוע לי הפרמטר היחיד שקיבלנו המלצה עליו מרן הוא תנועתיות ידיים – וזה משהו שבאמת נראה אצל חולים פסיכיאטריים.</a:t>
            </a:r>
          </a:p>
          <a:p>
            <a:pPr marL="0" indent="0" algn="r" rtl="1">
              <a:buNone/>
            </a:pPr>
            <a:r>
              <a:rPr lang="he-IL" dirty="0"/>
              <a:t>בנוסף גם נאמר שאורך צעד קצר יכול להצביע על "מצב דאון". </a:t>
            </a:r>
          </a:p>
          <a:p>
            <a:pPr marL="0" indent="0" algn="r" rtl="1">
              <a:buNone/>
            </a:pPr>
            <a:endParaRPr lang="he-IL" dirty="0"/>
          </a:p>
          <a:p>
            <a:pPr marL="0" indent="0" algn="r" rtl="1">
              <a:buNone/>
            </a:pPr>
            <a:r>
              <a:rPr lang="he-IL" dirty="0"/>
              <a:t>2) להסביר שבשביל אלגוריתם הלמידה, כל דפוס הליכה צולם במספר קבוצות עם הרבה סרטונים מאותו סוג. </a:t>
            </a:r>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10</a:t>
            </a:fld>
            <a:endParaRPr lang="en-US"/>
          </a:p>
        </p:txBody>
      </p:sp>
    </p:spTree>
    <p:extLst>
      <p:ext uri="{BB962C8B-B14F-4D97-AF65-F5344CB8AC3E}">
        <p14:creationId xmlns:p14="http://schemas.microsoft.com/office/powerpoint/2010/main" val="2987423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11</a:t>
            </a:fld>
            <a:endParaRPr lang="en-US"/>
          </a:p>
        </p:txBody>
      </p:sp>
    </p:spTree>
    <p:extLst>
      <p:ext uri="{BB962C8B-B14F-4D97-AF65-F5344CB8AC3E}">
        <p14:creationId xmlns:p14="http://schemas.microsoft.com/office/powerpoint/2010/main" val="411883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b="1" dirty="0"/>
              <a:t>ציון</a:t>
            </a:r>
            <a:r>
              <a:rPr lang="he-IL" b="1" baseline="0" dirty="0"/>
              <a:t> סיבות אפשריות למראה הידיים לעומת שאר הגוף....</a:t>
            </a:r>
          </a:p>
          <a:p>
            <a:pPr algn="r"/>
            <a:r>
              <a:rPr lang="he-IL" b="1" baseline="0" dirty="0"/>
              <a:t>זווית הצילום?</a:t>
            </a:r>
          </a:p>
          <a:p>
            <a:pPr algn="r"/>
            <a:r>
              <a:rPr lang="he-IL" b="1" baseline="0" dirty="0"/>
              <a:t>האם זה משבש את הפרמטרים המשוערכים?</a:t>
            </a:r>
          </a:p>
          <a:p>
            <a:pPr algn="r"/>
            <a:r>
              <a:rPr lang="he-IL" b="1" baseline="0" dirty="0"/>
              <a:t>האם קיבלנו הפרדה לקבוצת סרטונים הזו?</a:t>
            </a:r>
          </a:p>
          <a:p>
            <a:pPr algn="r"/>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12</a:t>
            </a:fld>
            <a:endParaRPr lang="en-US"/>
          </a:p>
        </p:txBody>
      </p:sp>
    </p:spTree>
    <p:extLst>
      <p:ext uri="{BB962C8B-B14F-4D97-AF65-F5344CB8AC3E}">
        <p14:creationId xmlns:p14="http://schemas.microsoft.com/office/powerpoint/2010/main" val="1310371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בעיות תקשורת – כבל </a:t>
            </a:r>
            <a:r>
              <a:rPr lang="en-US" dirty="0"/>
              <a:t>USB</a:t>
            </a:r>
            <a:endParaRPr lang="he-IL" dirty="0"/>
          </a:p>
          <a:p>
            <a:pPr algn="r"/>
            <a:r>
              <a:rPr lang="he-IL" dirty="0"/>
              <a:t>בעיות טכניות – קינקטים ישנים</a:t>
            </a:r>
            <a:endParaRPr lang="en-US" dirty="0"/>
          </a:p>
          <a:p>
            <a:pPr algn="r"/>
            <a:r>
              <a:rPr lang="he-IL" dirty="0"/>
              <a:t>אלגוריתם שערוך השלד – אולי ניתן להריץ אותו לא בזמן אמת כדי לקבל תוצאות יותר מדויקות.</a:t>
            </a:r>
          </a:p>
        </p:txBody>
      </p:sp>
      <p:sp>
        <p:nvSpPr>
          <p:cNvPr id="4" name="Slide Number Placeholder 3"/>
          <p:cNvSpPr>
            <a:spLocks noGrp="1"/>
          </p:cNvSpPr>
          <p:nvPr>
            <p:ph type="sldNum" sz="quarter" idx="10"/>
          </p:nvPr>
        </p:nvSpPr>
        <p:spPr/>
        <p:txBody>
          <a:bodyPr/>
          <a:lstStyle/>
          <a:p>
            <a:fld id="{940691C7-9107-497A-A35F-F14143AAD008}" type="slidenum">
              <a:rPr lang="en-US" smtClean="0"/>
              <a:t>14</a:t>
            </a:fld>
            <a:endParaRPr lang="en-US"/>
          </a:p>
        </p:txBody>
      </p:sp>
    </p:spTree>
    <p:extLst>
      <p:ext uri="{BB962C8B-B14F-4D97-AF65-F5344CB8AC3E}">
        <p14:creationId xmlns:p14="http://schemas.microsoft.com/office/powerpoint/2010/main" val="1294157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למה יש מעבר לא יפה – בגלל בעיות המעבר בין המצלמות </a:t>
            </a:r>
            <a:r>
              <a:rPr lang="he-IL" dirty="0" err="1"/>
              <a:t>וכו</a:t>
            </a:r>
            <a:r>
              <a:rPr lang="he-IL" dirty="0"/>
              <a:t>'. </a:t>
            </a:r>
          </a:p>
          <a:p>
            <a:pPr algn="r" rtl="1"/>
            <a:r>
              <a:rPr lang="he-IL" dirty="0"/>
              <a:t>אפשר לציין שזה יכול להשפיע לרעה על תוצאות ה</a:t>
            </a:r>
            <a:r>
              <a:rPr lang="en-US" dirty="0"/>
              <a:t>DM</a:t>
            </a:r>
            <a:r>
              <a:rPr lang="he-IL" dirty="0"/>
              <a:t> תוך שימוש עם וקטור שלד מלא, אבל ברגע שנוציא פרמטרים זה לא מאוד משמעותי. </a:t>
            </a:r>
          </a:p>
          <a:p>
            <a:pPr algn="r" rtl="1"/>
            <a:r>
              <a:rPr lang="he-IL" dirty="0"/>
              <a:t>כמו כן לציין </a:t>
            </a:r>
            <a:r>
              <a:rPr lang="he-IL" b="1" dirty="0"/>
              <a:t>שראינו </a:t>
            </a:r>
            <a:r>
              <a:rPr lang="he-IL" b="1" dirty="0" err="1"/>
              <a:t>קםד</a:t>
            </a:r>
            <a:r>
              <a:rPr lang="he-IL" b="0" dirty="0"/>
              <a:t> שסינון יכול לעזור כאן. </a:t>
            </a:r>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16</a:t>
            </a:fld>
            <a:endParaRPr lang="en-US"/>
          </a:p>
        </p:txBody>
      </p:sp>
    </p:spTree>
    <p:extLst>
      <p:ext uri="{BB962C8B-B14F-4D97-AF65-F5344CB8AC3E}">
        <p14:creationId xmlns:p14="http://schemas.microsoft.com/office/powerpoint/2010/main" val="3396370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17</a:t>
            </a:fld>
            <a:endParaRPr lang="en-US"/>
          </a:p>
        </p:txBody>
      </p:sp>
    </p:spTree>
    <p:extLst>
      <p:ext uri="{BB962C8B-B14F-4D97-AF65-F5344CB8AC3E}">
        <p14:creationId xmlns:p14="http://schemas.microsoft.com/office/powerpoint/2010/main" val="1632310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בסרטון יש קפיצות רבות – זו דוגמא לכך שלמרות זאת הצלחנו לשערך פרמטרים בצורה מאוד איכותית.</a:t>
            </a:r>
            <a:br>
              <a:rPr lang="en-US" dirty="0"/>
            </a:br>
            <a:r>
              <a:rPr lang="he-IL" dirty="0"/>
              <a:t>אם היינו מכניסים את הסרטון ישירות ל-</a:t>
            </a:r>
            <a:r>
              <a:rPr lang="en-US" dirty="0"/>
              <a:t>DM</a:t>
            </a:r>
            <a:r>
              <a:rPr lang="he-IL" dirty="0"/>
              <a:t>, ייתכן שהרעש היה מפריע מאוד להורדת המימדיות.</a:t>
            </a:r>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19</a:t>
            </a:fld>
            <a:endParaRPr lang="en-US"/>
          </a:p>
        </p:txBody>
      </p:sp>
    </p:spTree>
    <p:extLst>
      <p:ext uri="{BB962C8B-B14F-4D97-AF65-F5344CB8AC3E}">
        <p14:creationId xmlns:p14="http://schemas.microsoft.com/office/powerpoint/2010/main" val="2301744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t>מכיל הסבר על שיטת הלמידה הלא-מפוקחת </a:t>
            </a:r>
            <a:r>
              <a:rPr lang="en-US" sz="1200" dirty="0"/>
              <a:t>Diffusion Maps</a:t>
            </a:r>
            <a:r>
              <a:rPr lang="he-IL" sz="1200" dirty="0"/>
              <a:t> (</a:t>
            </a:r>
            <a:r>
              <a:rPr lang="en-US" sz="1200" dirty="0"/>
              <a:t>DM</a:t>
            </a:r>
            <a:r>
              <a:rPr lang="he-IL" sz="1200" dirty="0"/>
              <a:t>), ומשווה אותה לשיטות למידה אחרות</a:t>
            </a:r>
          </a:p>
          <a:p>
            <a:pPr algn="r" rtl="1"/>
            <a:r>
              <a:rPr lang="he-IL" sz="1200" dirty="0"/>
              <a:t>הורדת המימדיות מלווה בסידור סט הלימוד לפי פרמטרי השינוי העיקריים בו – ללא ידיעתם מראש</a:t>
            </a:r>
          </a:p>
          <a:p>
            <a:pPr algn="r" rtl="1"/>
            <a:r>
              <a:rPr lang="he-IL" sz="1200" dirty="0"/>
              <a:t>הלימוד יעיל ודורש מעט דוגמאות ביחס ללמידה מפוקחת</a:t>
            </a:r>
          </a:p>
          <a:p>
            <a:pPr algn="r" rtl="1"/>
            <a:r>
              <a:rPr lang="he-IL" sz="1200" dirty="0"/>
              <a:t>הלמידה מאפשרת הורדת מימדיות לא לינארית</a:t>
            </a:r>
            <a:endParaRPr lang="en-US" sz="1200" dirty="0"/>
          </a:p>
          <a:p>
            <a:pPr algn="r" rtl="1"/>
            <a:endParaRPr lang="en-US" sz="1200" b="1" dirty="0"/>
          </a:p>
          <a:p>
            <a:pPr algn="r" rtl="1"/>
            <a:r>
              <a:rPr lang="he-IL" sz="1200" b="1" dirty="0"/>
              <a:t>לציין במפורש ש-</a:t>
            </a:r>
            <a:r>
              <a:rPr lang="en-US" sz="1200" b="1" dirty="0"/>
              <a:t>Diffusion Maps = DM </a:t>
            </a:r>
            <a:r>
              <a:rPr lang="he-IL" sz="1200" b="1" dirty="0"/>
              <a:t> ושכך נקרא לזה בהמשך!</a:t>
            </a:r>
            <a:endParaRPr lang="en-US" sz="1100" b="1" dirty="0"/>
          </a:p>
          <a:p>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20</a:t>
            </a:fld>
            <a:endParaRPr lang="en-US"/>
          </a:p>
        </p:txBody>
      </p:sp>
    </p:spTree>
    <p:extLst>
      <p:ext uri="{BB962C8B-B14F-4D97-AF65-F5344CB8AC3E}">
        <p14:creationId xmlns:p14="http://schemas.microsoft.com/office/powerpoint/2010/main" val="365632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יש לנו נקודות במרחב רב מימדי על מניפולד. אנחנו רוצים לבצע הורדת מימדות שתאפשר לנו לזהות קלאסטרים, כאשר אנחנו שומרים על המרחק בתוך המניפולד.</a:t>
            </a:r>
          </a:p>
          <a:p>
            <a:r>
              <a:rPr lang="he-IL" dirty="0"/>
              <a:t>האלגוריתם כולל מעט שלבים ויעיל חישובית. הורדת המימדיות מאפשרת לנו לראות את המרחק הגאודזי בתור מרחק על מישור וכך להבחין בין קבוצות שונות.</a:t>
            </a:r>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21</a:t>
            </a:fld>
            <a:endParaRPr lang="en-US"/>
          </a:p>
        </p:txBody>
      </p:sp>
    </p:spTree>
    <p:extLst>
      <p:ext uri="{BB962C8B-B14F-4D97-AF65-F5344CB8AC3E}">
        <p14:creationId xmlns:p14="http://schemas.microsoft.com/office/powerpoint/2010/main" val="3679105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t>להדגים את ההליכות ולדבר על הניסוי, להסביר על הפרמטרים, להראות את הפרמטרים</a:t>
            </a:r>
          </a:p>
          <a:p>
            <a:pPr algn="r" rtl="1"/>
            <a:r>
              <a:rPr lang="he-IL" sz="1200" dirty="0"/>
              <a:t>הכנסת שלד שלם לתוך האלגוריתם לא מאפשרת הפרדה טובה בין הקבוצות.</a:t>
            </a:r>
          </a:p>
          <a:p>
            <a:pPr algn="r" rtl="1"/>
            <a:r>
              <a:rPr lang="he-IL" sz="1200" b="1" dirty="0"/>
              <a:t>להסביר בכלל מה רואים כאן!</a:t>
            </a:r>
            <a:r>
              <a:rPr lang="en-US" sz="1200" b="1" dirty="0"/>
              <a:t> </a:t>
            </a:r>
            <a:r>
              <a:rPr lang="he-IL" sz="1200" b="1" dirty="0"/>
              <a:t> כשפסיכיאטר יסתכל על זה הוא לא יראה צבעים!</a:t>
            </a:r>
            <a:endParaRPr lang="en-US" sz="1200" b="1" dirty="0"/>
          </a:p>
          <a:p>
            <a:pPr algn="r" rtl="1"/>
            <a:endParaRPr lang="en-US" sz="1200" b="1" dirty="0"/>
          </a:p>
          <a:p>
            <a:pPr algn="r" rtl="1"/>
            <a:r>
              <a:rPr lang="he-IL" sz="1200" b="1" dirty="0"/>
              <a:t>השערות למה זה לא עובד ככה. </a:t>
            </a:r>
            <a:endParaRPr lang="en-US" sz="1100" b="1" dirty="0"/>
          </a:p>
          <a:p>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23</a:t>
            </a:fld>
            <a:endParaRPr lang="en-US"/>
          </a:p>
        </p:txBody>
      </p:sp>
    </p:spTree>
    <p:extLst>
      <p:ext uri="{BB962C8B-B14F-4D97-AF65-F5344CB8AC3E}">
        <p14:creationId xmlns:p14="http://schemas.microsoft.com/office/powerpoint/2010/main" val="76418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he-IL" dirty="0"/>
              <a:t>חשוב מאוד להבחין בשינויים בדפוסים ההליכה של החולים. למשל: חולים שלוקחים תרופות עשויים להפסיק לקחת אותם בשל ההפרעה שהן גורמות להליכה שלהם. דבר זה יכול לגרום להתפרצות של מצב פסיכוטי שנעשה קשה יותר ויותר לטיפול. יש להודיע לרופא באופן מיידי על שינויים בדפוס ההליכה ולשנות את המינון של התרופות לפני שזה קורה.</a:t>
            </a:r>
            <a:endParaRPr lang="en-US" dirty="0"/>
          </a:p>
          <a:p>
            <a:pPr marL="228600" indent="-228600">
              <a:buAutoNum type="arabicParenR"/>
            </a:pPr>
            <a:r>
              <a:rPr lang="he-IL" dirty="0"/>
              <a:t>שיטות כמו דיפ לרנינג ו-ס.ו.מ דורשות הרבה נתונים. לכל פציינט יש דפוס הליכה ייחודי, ולכן אין להשוות אותו לנתונים שנאספו מאנשים אחרים.</a:t>
            </a:r>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2</a:t>
            </a:fld>
            <a:endParaRPr lang="en-US"/>
          </a:p>
        </p:txBody>
      </p:sp>
    </p:spTree>
    <p:extLst>
      <p:ext uri="{BB962C8B-B14F-4D97-AF65-F5344CB8AC3E}">
        <p14:creationId xmlns:p14="http://schemas.microsoft.com/office/powerpoint/2010/main" val="3300195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100" b="0" dirty="0"/>
              <a:t>כאן יש מספר רב של פרמטרים (תדירות, מרחק בין הרגליים, מרחק בין הרגליים למרכז המסה...) שמחולקים שורה בין הצירים.</a:t>
            </a:r>
            <a:endParaRPr lang="en-US" sz="1100" b="0" dirty="0"/>
          </a:p>
          <a:p>
            <a:pPr algn="r" rtl="1"/>
            <a:endParaRPr lang="en-US" sz="1100" b="0" dirty="0"/>
          </a:p>
          <a:p>
            <a:pPr rtl="0"/>
            <a:r>
              <a:rPr lang="en-US" sz="1200" kern="1200" dirty="0">
                <a:solidFill>
                  <a:schemeClr val="tx1"/>
                </a:solidFill>
                <a:effectLst/>
                <a:latin typeface="+mn-lt"/>
                <a:ea typeface="+mn-ea"/>
                <a:cs typeface="+mn-cs"/>
              </a:rPr>
              <a:t>Velocity: CM</a:t>
            </a:r>
          </a:p>
          <a:p>
            <a:pPr rtl="0"/>
            <a:r>
              <a:rPr lang="en-US" sz="1200" kern="1200" dirty="0">
                <a:solidFill>
                  <a:schemeClr val="tx1"/>
                </a:solidFill>
                <a:effectLst/>
                <a:latin typeface="+mn-lt"/>
                <a:ea typeface="+mn-ea"/>
                <a:cs typeface="+mn-cs"/>
              </a:rPr>
              <a:t>Pairs: </a:t>
            </a:r>
            <a:r>
              <a:rPr lang="en-US" sz="1200" kern="1200" dirty="0" err="1">
                <a:solidFill>
                  <a:schemeClr val="tx1"/>
                </a:solidFill>
                <a:effectLst/>
                <a:latin typeface="+mn-lt"/>
                <a:ea typeface="+mn-ea"/>
                <a:cs typeface="+mn-cs"/>
              </a:rPr>
              <a:t>HandRight-HandLeft</a:t>
            </a:r>
            <a:r>
              <a:rPr lang="en-US" sz="1200" kern="1200" dirty="0">
                <a:solidFill>
                  <a:schemeClr val="tx1"/>
                </a:solidFill>
                <a:effectLst/>
                <a:latin typeface="+mn-lt"/>
                <a:ea typeface="+mn-ea"/>
                <a:cs typeface="+mn-cs"/>
              </a:rPr>
              <a:t>, CM-</a:t>
            </a:r>
            <a:r>
              <a:rPr lang="en-US" sz="1200" kern="1200" dirty="0" err="1">
                <a:solidFill>
                  <a:schemeClr val="tx1"/>
                </a:solidFill>
                <a:effectLst/>
                <a:latin typeface="+mn-lt"/>
                <a:ea typeface="+mn-ea"/>
                <a:cs typeface="+mn-cs"/>
              </a:rPr>
              <a:t>HandRight</a:t>
            </a:r>
            <a:r>
              <a:rPr lang="en-US" sz="1200" kern="1200" dirty="0">
                <a:solidFill>
                  <a:schemeClr val="tx1"/>
                </a:solidFill>
                <a:effectLst/>
                <a:latin typeface="+mn-lt"/>
                <a:ea typeface="+mn-ea"/>
                <a:cs typeface="+mn-cs"/>
              </a:rPr>
              <a:t>, CM-</a:t>
            </a:r>
            <a:r>
              <a:rPr lang="en-US" sz="1200" kern="1200" dirty="0" err="1">
                <a:solidFill>
                  <a:schemeClr val="tx1"/>
                </a:solidFill>
                <a:effectLst/>
                <a:latin typeface="+mn-lt"/>
                <a:ea typeface="+mn-ea"/>
                <a:cs typeface="+mn-cs"/>
              </a:rPr>
              <a:t>HandLeft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AnkleLeft-AnkleRight</a:t>
            </a:r>
            <a:endParaRPr lang="en-US" sz="1200" kern="1200" dirty="0">
              <a:solidFill>
                <a:schemeClr val="tx1"/>
              </a:solidFill>
              <a:effectLst/>
              <a:latin typeface="+mn-lt"/>
              <a:ea typeface="+mn-ea"/>
              <a:cs typeface="+mn-cs"/>
            </a:endParaRPr>
          </a:p>
          <a:p>
            <a:pPr algn="r" rtl="1"/>
            <a:endParaRPr lang="en-US" sz="1100" b="0" dirty="0"/>
          </a:p>
        </p:txBody>
      </p:sp>
      <p:sp>
        <p:nvSpPr>
          <p:cNvPr id="4" name="Slide Number Placeholder 3"/>
          <p:cNvSpPr>
            <a:spLocks noGrp="1"/>
          </p:cNvSpPr>
          <p:nvPr>
            <p:ph type="sldNum" sz="quarter" idx="10"/>
          </p:nvPr>
        </p:nvSpPr>
        <p:spPr/>
        <p:txBody>
          <a:bodyPr/>
          <a:lstStyle/>
          <a:p>
            <a:fld id="{940691C7-9107-497A-A35F-F14143AAD008}" type="slidenum">
              <a:rPr lang="en-US" smtClean="0"/>
              <a:t>24</a:t>
            </a:fld>
            <a:endParaRPr lang="en-US"/>
          </a:p>
        </p:txBody>
      </p:sp>
    </p:spTree>
    <p:extLst>
      <p:ext uri="{BB962C8B-B14F-4D97-AF65-F5344CB8AC3E}">
        <p14:creationId xmlns:p14="http://schemas.microsoft.com/office/powerpoint/2010/main" val="3438900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100" b="0" dirty="0"/>
              <a:t>ניתן אולי להפריד עוד יותר את הקבוצה הימנית.</a:t>
            </a:r>
          </a:p>
          <a:p>
            <a:pPr algn="r" rtl="1"/>
            <a:r>
              <a:rPr lang="he-IL" sz="1100" b="0" dirty="0"/>
              <a:t>שימו לב שהקבוצה הימנית התחתונה התקרבה יותר מאשר השקופית הקודמת!</a:t>
            </a:r>
            <a:r>
              <a:rPr lang="en-US" sz="1100" b="0" dirty="0"/>
              <a:t> </a:t>
            </a:r>
            <a:r>
              <a:rPr lang="he-IL" sz="1100" b="0" dirty="0"/>
              <a:t>אולי חולים שמנסים לא לנופף ידיים ייראו כמו הידיים המוחזקות?</a:t>
            </a:r>
            <a:endParaRPr lang="en-US" sz="1100" b="0" dirty="0"/>
          </a:p>
          <a:p>
            <a:pPr algn="r" rtl="1"/>
            <a:endParaRPr lang="en-US" sz="1100" b="0" dirty="0"/>
          </a:p>
          <a:p>
            <a:pPr rtl="0"/>
            <a:r>
              <a:rPr lang="en-US" sz="1200" kern="1200" dirty="0">
                <a:solidFill>
                  <a:schemeClr val="tx1"/>
                </a:solidFill>
                <a:effectLst/>
                <a:latin typeface="+mn-lt"/>
                <a:ea typeface="+mn-ea"/>
                <a:cs typeface="+mn-cs"/>
              </a:rPr>
              <a:t>Velocity: CM</a:t>
            </a:r>
          </a:p>
          <a:p>
            <a:pPr rtl="0"/>
            <a:r>
              <a:rPr lang="en-US" sz="1200" kern="1200" dirty="0">
                <a:solidFill>
                  <a:schemeClr val="tx1"/>
                </a:solidFill>
                <a:effectLst/>
                <a:latin typeface="+mn-lt"/>
                <a:ea typeface="+mn-ea"/>
                <a:cs typeface="+mn-cs"/>
              </a:rPr>
              <a:t>Pairs: </a:t>
            </a:r>
            <a:r>
              <a:rPr lang="en-US" sz="1200" kern="1200" dirty="0" err="1">
                <a:solidFill>
                  <a:schemeClr val="tx1"/>
                </a:solidFill>
                <a:effectLst/>
                <a:latin typeface="+mn-lt"/>
                <a:ea typeface="+mn-ea"/>
                <a:cs typeface="+mn-cs"/>
              </a:rPr>
              <a:t>HandRight-HandLeft</a:t>
            </a:r>
            <a:r>
              <a:rPr lang="en-US" sz="1200" kern="1200" dirty="0">
                <a:solidFill>
                  <a:schemeClr val="tx1"/>
                </a:solidFill>
                <a:effectLst/>
                <a:latin typeface="+mn-lt"/>
                <a:ea typeface="+mn-ea"/>
                <a:cs typeface="+mn-cs"/>
              </a:rPr>
              <a:t>, CM-</a:t>
            </a:r>
            <a:r>
              <a:rPr lang="en-US" sz="1200" kern="1200" dirty="0" err="1">
                <a:solidFill>
                  <a:schemeClr val="tx1"/>
                </a:solidFill>
                <a:effectLst/>
                <a:latin typeface="+mn-lt"/>
                <a:ea typeface="+mn-ea"/>
                <a:cs typeface="+mn-cs"/>
              </a:rPr>
              <a:t>HandRight</a:t>
            </a:r>
            <a:r>
              <a:rPr lang="en-US" sz="1200" kern="1200" dirty="0">
                <a:solidFill>
                  <a:schemeClr val="tx1"/>
                </a:solidFill>
                <a:effectLst/>
                <a:latin typeface="+mn-lt"/>
                <a:ea typeface="+mn-ea"/>
                <a:cs typeface="+mn-cs"/>
              </a:rPr>
              <a:t>, CM-</a:t>
            </a:r>
            <a:r>
              <a:rPr lang="en-US" sz="1200" kern="1200" dirty="0" err="1">
                <a:solidFill>
                  <a:schemeClr val="tx1"/>
                </a:solidFill>
                <a:effectLst/>
                <a:latin typeface="+mn-lt"/>
                <a:ea typeface="+mn-ea"/>
                <a:cs typeface="+mn-cs"/>
              </a:rPr>
              <a:t>HandLeft</a:t>
            </a:r>
            <a:endParaRPr lang="en-US" sz="1200" kern="1200" dirty="0">
              <a:solidFill>
                <a:schemeClr val="tx1"/>
              </a:solidFill>
              <a:effectLst/>
              <a:latin typeface="+mn-lt"/>
              <a:ea typeface="+mn-ea"/>
              <a:cs typeface="+mn-cs"/>
            </a:endParaRPr>
          </a:p>
          <a:p>
            <a:pPr algn="r" rtl="1"/>
            <a:endParaRPr lang="en-US" sz="1100" b="0" dirty="0"/>
          </a:p>
        </p:txBody>
      </p:sp>
      <p:sp>
        <p:nvSpPr>
          <p:cNvPr id="4" name="Slide Number Placeholder 3"/>
          <p:cNvSpPr>
            <a:spLocks noGrp="1"/>
          </p:cNvSpPr>
          <p:nvPr>
            <p:ph type="sldNum" sz="quarter" idx="10"/>
          </p:nvPr>
        </p:nvSpPr>
        <p:spPr/>
        <p:txBody>
          <a:bodyPr/>
          <a:lstStyle/>
          <a:p>
            <a:fld id="{940691C7-9107-497A-A35F-F14143AAD008}" type="slidenum">
              <a:rPr lang="en-US" smtClean="0"/>
              <a:t>25</a:t>
            </a:fld>
            <a:endParaRPr lang="en-US"/>
          </a:p>
        </p:txBody>
      </p:sp>
    </p:spTree>
    <p:extLst>
      <p:ext uri="{BB962C8B-B14F-4D97-AF65-F5344CB8AC3E}">
        <p14:creationId xmlns:p14="http://schemas.microsoft.com/office/powerpoint/2010/main" val="1875203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100" b="0" dirty="0"/>
          </a:p>
        </p:txBody>
      </p:sp>
      <p:sp>
        <p:nvSpPr>
          <p:cNvPr id="4" name="Slide Number Placeholder 3"/>
          <p:cNvSpPr>
            <a:spLocks noGrp="1"/>
          </p:cNvSpPr>
          <p:nvPr>
            <p:ph type="sldNum" sz="quarter" idx="10"/>
          </p:nvPr>
        </p:nvSpPr>
        <p:spPr/>
        <p:txBody>
          <a:bodyPr/>
          <a:lstStyle/>
          <a:p>
            <a:fld id="{940691C7-9107-497A-A35F-F14143AAD008}" type="slidenum">
              <a:rPr lang="en-US" smtClean="0"/>
              <a:t>26</a:t>
            </a:fld>
            <a:endParaRPr lang="en-US"/>
          </a:p>
        </p:txBody>
      </p:sp>
    </p:spTree>
    <p:extLst>
      <p:ext uri="{BB962C8B-B14F-4D97-AF65-F5344CB8AC3E}">
        <p14:creationId xmlns:p14="http://schemas.microsoft.com/office/powerpoint/2010/main" val="2944951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100" b="0" dirty="0"/>
          </a:p>
        </p:txBody>
      </p:sp>
      <p:sp>
        <p:nvSpPr>
          <p:cNvPr id="4" name="Slide Number Placeholder 3"/>
          <p:cNvSpPr>
            <a:spLocks noGrp="1"/>
          </p:cNvSpPr>
          <p:nvPr>
            <p:ph type="sldNum" sz="quarter" idx="10"/>
          </p:nvPr>
        </p:nvSpPr>
        <p:spPr/>
        <p:txBody>
          <a:bodyPr/>
          <a:lstStyle/>
          <a:p>
            <a:fld id="{940691C7-9107-497A-A35F-F14143AAD008}" type="slidenum">
              <a:rPr lang="en-US" smtClean="0"/>
              <a:t>27</a:t>
            </a:fld>
            <a:endParaRPr lang="en-US"/>
          </a:p>
        </p:txBody>
      </p:sp>
    </p:spTree>
    <p:extLst>
      <p:ext uri="{BB962C8B-B14F-4D97-AF65-F5344CB8AC3E}">
        <p14:creationId xmlns:p14="http://schemas.microsoft.com/office/powerpoint/2010/main" val="590136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100" b="0" dirty="0"/>
          </a:p>
        </p:txBody>
      </p:sp>
      <p:sp>
        <p:nvSpPr>
          <p:cNvPr id="4" name="Slide Number Placeholder 3"/>
          <p:cNvSpPr>
            <a:spLocks noGrp="1"/>
          </p:cNvSpPr>
          <p:nvPr>
            <p:ph type="sldNum" sz="quarter" idx="10"/>
          </p:nvPr>
        </p:nvSpPr>
        <p:spPr/>
        <p:txBody>
          <a:bodyPr/>
          <a:lstStyle/>
          <a:p>
            <a:fld id="{940691C7-9107-497A-A35F-F14143AAD008}" type="slidenum">
              <a:rPr lang="en-US" smtClean="0"/>
              <a:t>28</a:t>
            </a:fld>
            <a:endParaRPr lang="en-US"/>
          </a:p>
        </p:txBody>
      </p:sp>
    </p:spTree>
    <p:extLst>
      <p:ext uri="{BB962C8B-B14F-4D97-AF65-F5344CB8AC3E}">
        <p14:creationId xmlns:p14="http://schemas.microsoft.com/office/powerpoint/2010/main" val="183487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AutoNum type="arabicParenR"/>
            </a:pPr>
            <a:r>
              <a:rPr lang="he-IL" u="sng" dirty="0"/>
              <a:t>מהירות:</a:t>
            </a:r>
            <a:r>
              <a:rPr lang="he-IL" u="none" dirty="0"/>
              <a:t> מקבלים את וקטור המהירויות בכל ציר ואת סדרת הזמנים המתאימה. בנוסף מקבלים את הממוצע והשונות בכל ציר, וניתן לקבוע אם רוצים לעשות את כל זה עבור הטלה על הרצפה או לא. </a:t>
            </a:r>
          </a:p>
          <a:p>
            <a:pPr marL="228600" indent="-228600" algn="r" rtl="1">
              <a:buAutoNum type="arabicParenR"/>
            </a:pPr>
            <a:r>
              <a:rPr lang="he-IL" u="sng" dirty="0"/>
              <a:t>הפרש בין חלקי גוף:</a:t>
            </a:r>
            <a:r>
              <a:rPr lang="he-IL" u="none" dirty="0"/>
              <a:t> בוחרים שני נקודות גוף כלשהן, למשל ידיים. קודם כל מחזירים את ממוצע ושונות המרחקים (כלומר סדרת מרחקים מתוך ההפרש התלת מימדי). לאחר מכן מחשבים הפרש, הפרש בריבוע ושונות הפרש בריבוע עבור כל ציר בנפרד. </a:t>
            </a:r>
          </a:p>
          <a:p>
            <a:pPr marL="0" indent="0" algn="r" rtl="1">
              <a:buNone/>
            </a:pPr>
            <a:r>
              <a:rPr lang="he-IL" u="sng" dirty="0"/>
              <a:t>3) תדירות:</a:t>
            </a:r>
            <a:r>
              <a:rPr lang="he-IL" u="none" dirty="0"/>
              <a:t>לוקחים שוב שני חלקי גוף, ולכל ציר בנפרד מחשבים את סדרת זמני ההפרש. ואז עושים לה </a:t>
            </a:r>
            <a:r>
              <a:rPr lang="en-US" u="none" dirty="0"/>
              <a:t>FFT</a:t>
            </a:r>
            <a:r>
              <a:rPr lang="he-IL" u="none" dirty="0"/>
              <a:t> ומחזירים את ה-</a:t>
            </a:r>
            <a:r>
              <a:rPr lang="en-US" u="none" dirty="0"/>
              <a:t>DFT</a:t>
            </a:r>
            <a:r>
              <a:rPr lang="he-IL" u="none" dirty="0"/>
              <a:t> + את ציר התדר, ואת התדר המרכזי שנלקח כמקסימום ה</a:t>
            </a:r>
            <a:r>
              <a:rPr lang="en-US" u="none" dirty="0"/>
              <a:t>DFT</a:t>
            </a:r>
            <a:r>
              <a:rPr lang="he-IL" u="none" dirty="0"/>
              <a:t>. </a:t>
            </a:r>
            <a:endParaRPr lang="en-US" u="sng" dirty="0"/>
          </a:p>
        </p:txBody>
      </p:sp>
      <p:sp>
        <p:nvSpPr>
          <p:cNvPr id="4" name="Slide Number Placeholder 3"/>
          <p:cNvSpPr>
            <a:spLocks noGrp="1"/>
          </p:cNvSpPr>
          <p:nvPr>
            <p:ph type="sldNum" sz="quarter" idx="10"/>
          </p:nvPr>
        </p:nvSpPr>
        <p:spPr/>
        <p:txBody>
          <a:bodyPr/>
          <a:lstStyle/>
          <a:p>
            <a:fld id="{940691C7-9107-497A-A35F-F14143AAD008}" type="slidenum">
              <a:rPr lang="en-US" smtClean="0"/>
              <a:t>30</a:t>
            </a:fld>
            <a:endParaRPr lang="en-US"/>
          </a:p>
        </p:txBody>
      </p:sp>
    </p:spTree>
    <p:extLst>
      <p:ext uri="{BB962C8B-B14F-4D97-AF65-F5344CB8AC3E}">
        <p14:creationId xmlns:p14="http://schemas.microsoft.com/office/powerpoint/2010/main" val="2912314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MOVE SOME TO THE FUTURE WORK SECTION</a:t>
            </a:r>
          </a:p>
        </p:txBody>
      </p:sp>
      <p:sp>
        <p:nvSpPr>
          <p:cNvPr id="4" name="Slide Number Placeholder 3"/>
          <p:cNvSpPr>
            <a:spLocks noGrp="1"/>
          </p:cNvSpPr>
          <p:nvPr>
            <p:ph type="sldNum" sz="quarter" idx="10"/>
          </p:nvPr>
        </p:nvSpPr>
        <p:spPr/>
        <p:txBody>
          <a:bodyPr/>
          <a:lstStyle/>
          <a:p>
            <a:fld id="{940691C7-9107-497A-A35F-F14143AAD008}" type="slidenum">
              <a:rPr lang="en-US" smtClean="0"/>
              <a:t>3</a:t>
            </a:fld>
            <a:endParaRPr lang="en-US"/>
          </a:p>
        </p:txBody>
      </p:sp>
    </p:spTree>
    <p:extLst>
      <p:ext uri="{BB962C8B-B14F-4D97-AF65-F5344CB8AC3E}">
        <p14:creationId xmlns:p14="http://schemas.microsoft.com/office/powerpoint/2010/main" val="3284768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Things to mention:</a:t>
            </a:r>
          </a:p>
          <a:p>
            <a:pPr marL="228600" indent="-228600">
              <a:buAutoNum type="arabicParenR"/>
            </a:pPr>
            <a:r>
              <a:rPr lang="he-IL" dirty="0"/>
              <a:t>להסביר מה השינויים שאנחנו מצפים לראות במאפייני ההליכה. כך אנחנו מסבירים איך בחרנו בהם, ומחברים את התחלת המצגת ואת סופה.</a:t>
            </a:r>
            <a:endParaRPr lang="en-US" dirty="0"/>
          </a:p>
          <a:p>
            <a:pPr marL="228600" indent="-228600">
              <a:buAutoNum type="arabicParenR"/>
            </a:pPr>
            <a:r>
              <a:rPr lang="he-IL" dirty="0"/>
              <a:t>להסביר בזהירות על הגבלות כוח האדם.</a:t>
            </a:r>
            <a:endParaRPr lang="en-US" dirty="0"/>
          </a:p>
          <a:p>
            <a:pPr marL="228600" indent="-228600">
              <a:buAutoNum type="arabicParenR"/>
            </a:pPr>
            <a:r>
              <a:rPr lang="he-IL" dirty="0"/>
              <a:t>להסביר שהמערכת תפעל גם בהליכה ספונטנית של החולים במסדרון וגם כאשר פסיכיאטר מבקש מהם ישירות ללכת.</a:t>
            </a:r>
            <a:endParaRPr lang="en-US" dirty="0"/>
          </a:p>
          <a:p>
            <a:pPr marL="228600" indent="-228600">
              <a:buAutoNum type="arabicParenR"/>
            </a:pPr>
            <a:r>
              <a:rPr lang="he-IL" dirty="0"/>
              <a:t>אנונימי, לא פולשני</a:t>
            </a:r>
          </a:p>
          <a:p>
            <a:pPr marL="228600" indent="-228600">
              <a:buAutoNum type="arabicParenR"/>
            </a:pPr>
            <a:r>
              <a:rPr lang="he-IL" dirty="0"/>
              <a:t>רובוסטי לשגיאות ובעיות קליטה</a:t>
            </a:r>
            <a:endParaRPr lang="en-US" dirty="0"/>
          </a:p>
          <a:p>
            <a:pPr marL="228600" indent="-228600">
              <a:buAutoNum type="arabicParenR"/>
            </a:pPr>
            <a:r>
              <a:rPr lang="he-IL" dirty="0"/>
              <a:t>להסביר מה אנחנו רואים בתמונה</a:t>
            </a:r>
            <a:endParaRPr lang="en-US" dirty="0"/>
          </a:p>
          <a:p>
            <a:pPr marL="228600" indent="-228600">
              <a:buAutoNum type="arabicParenR"/>
            </a:pPr>
            <a:endParaRPr lang="en-US" dirty="0"/>
          </a:p>
          <a:p>
            <a:pPr marL="228600" indent="-228600">
              <a:buAutoNum type="arabicParenR"/>
            </a:pPr>
            <a:endParaRPr lang="en-US" dirty="0"/>
          </a:p>
          <a:p>
            <a:pPr algn="l" rtl="0">
              <a:buFont typeface="Wingdings" panose="05000000000000000000" pitchFamily="2" charset="2"/>
              <a:buChar char="Ø"/>
            </a:pPr>
            <a:r>
              <a:rPr lang="en-US" sz="2800" dirty="0"/>
              <a:t>Quantitative approach to gait analysis is rare </a:t>
            </a:r>
          </a:p>
          <a:p>
            <a:pPr lvl="1" algn="l" rtl="0">
              <a:buFont typeface="Arial" panose="020B0604020202020204" pitchFamily="34" charset="0"/>
              <a:buChar char="•"/>
            </a:pPr>
            <a:r>
              <a:rPr lang="en-US" sz="2400" dirty="0"/>
              <a:t>Stride length</a:t>
            </a:r>
          </a:p>
          <a:p>
            <a:pPr lvl="1" algn="l" rtl="0">
              <a:buFont typeface="Arial" panose="020B0604020202020204" pitchFamily="34" charset="0"/>
              <a:buChar char="•"/>
            </a:pPr>
            <a:r>
              <a:rPr lang="en-US" sz="2400" dirty="0"/>
              <a:t>Walking velocity</a:t>
            </a:r>
          </a:p>
          <a:p>
            <a:pPr lvl="1" algn="l" rtl="0">
              <a:buFont typeface="Arial" panose="020B0604020202020204" pitchFamily="34" charset="0"/>
              <a:buChar char="•"/>
            </a:pPr>
            <a:r>
              <a:rPr lang="en-US" sz="2400" dirty="0"/>
              <a:t>Arm movements </a:t>
            </a:r>
          </a:p>
          <a:p>
            <a:pPr lvl="1" algn="l" rtl="0">
              <a:buFont typeface="Arial" panose="020B0604020202020204" pitchFamily="34" charset="0"/>
              <a:buChar char="•"/>
            </a:pPr>
            <a:r>
              <a:rPr lang="en-US" sz="2400" dirty="0"/>
              <a:t>etc…</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2- Insert different gait patterns that have been recorded (3-4 examples) and their amount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3- </a:t>
            </a:r>
            <a:r>
              <a:rPr lang="en-US" sz="2200" dirty="0"/>
              <a:t>Devise a set of physiological attributes that describe walking-patterns</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940691C7-9107-497A-A35F-F14143AAD008}" type="slidenum">
              <a:rPr lang="en-US" smtClean="0"/>
              <a:t>4</a:t>
            </a:fld>
            <a:endParaRPr lang="en-US"/>
          </a:p>
        </p:txBody>
      </p:sp>
    </p:spTree>
    <p:extLst>
      <p:ext uri="{BB962C8B-B14F-4D97-AF65-F5344CB8AC3E}">
        <p14:creationId xmlns:p14="http://schemas.microsoft.com/office/powerpoint/2010/main" val="1397167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things:</a:t>
            </a:r>
            <a:br>
              <a:rPr lang="en-US" dirty="0"/>
            </a:br>
            <a:r>
              <a:rPr lang="en-US" dirty="0"/>
              <a:t>1) About the paper:</a:t>
            </a:r>
          </a:p>
          <a:p>
            <a:r>
              <a:rPr lang="en-US" sz="1200" kern="1200" dirty="0">
                <a:solidFill>
                  <a:schemeClr val="tx1"/>
                </a:solidFill>
                <a:effectLst/>
                <a:latin typeface="+mn-lt"/>
                <a:ea typeface="+mn-ea"/>
                <a:cs typeface="+mn-cs"/>
              </a:rPr>
              <a:t>Daphne J. </a:t>
            </a:r>
            <a:r>
              <a:rPr lang="en-US" sz="1200" kern="1200" dirty="0" err="1">
                <a:solidFill>
                  <a:schemeClr val="tx1"/>
                </a:solidFill>
                <a:effectLst/>
                <a:latin typeface="+mn-lt"/>
                <a:ea typeface="+mn-ea"/>
                <a:cs typeface="+mn-cs"/>
              </a:rPr>
              <a:t>Geerse</a:t>
            </a:r>
            <a:r>
              <a:rPr lang="en-US" sz="1200" kern="1200" dirty="0">
                <a:solidFill>
                  <a:schemeClr val="tx1"/>
                </a:solidFill>
                <a:effectLst/>
                <a:latin typeface="+mn-lt"/>
                <a:ea typeface="+mn-ea"/>
                <a:cs typeface="+mn-cs"/>
              </a:rPr>
              <a:t>, Bert H. </a:t>
            </a:r>
            <a:r>
              <a:rPr lang="en-US" sz="1200" kern="1200" dirty="0" err="1">
                <a:solidFill>
                  <a:schemeClr val="tx1"/>
                </a:solidFill>
                <a:effectLst/>
                <a:latin typeface="+mn-lt"/>
                <a:ea typeface="+mn-ea"/>
                <a:cs typeface="+mn-cs"/>
              </a:rPr>
              <a:t>Coolen</a:t>
            </a:r>
            <a:r>
              <a:rPr lang="en-US" sz="1200" kern="1200" dirty="0">
                <a:solidFill>
                  <a:schemeClr val="tx1"/>
                </a:solidFill>
                <a:effectLst/>
                <a:latin typeface="+mn-lt"/>
                <a:ea typeface="+mn-ea"/>
                <a:cs typeface="+mn-cs"/>
              </a:rPr>
              <a:t>, Melvyn </a:t>
            </a:r>
            <a:r>
              <a:rPr lang="en-US" sz="1200" kern="1200" dirty="0" err="1">
                <a:solidFill>
                  <a:schemeClr val="tx1"/>
                </a:solidFill>
                <a:effectLst/>
                <a:latin typeface="+mn-lt"/>
                <a:ea typeface="+mn-ea"/>
                <a:cs typeface="+mn-cs"/>
              </a:rPr>
              <a:t>Roedink</a:t>
            </a:r>
            <a:r>
              <a:rPr lang="en-US" sz="1200" kern="1200" dirty="0">
                <a:solidFill>
                  <a:schemeClr val="tx1"/>
                </a:solidFill>
                <a:effectLst/>
                <a:latin typeface="+mn-lt"/>
                <a:ea typeface="+mn-ea"/>
                <a:cs typeface="+mn-cs"/>
              </a:rPr>
              <a:t>, “Kinematic Validation of a Multi-Kinect v2 Instrumented 10-Meter Walkway for Quantitative Gait Assessments”, </a:t>
            </a:r>
            <a:r>
              <a:rPr lang="en-US" sz="1200" kern="1200" dirty="0" err="1">
                <a:solidFill>
                  <a:schemeClr val="tx1"/>
                </a:solidFill>
                <a:effectLst/>
                <a:latin typeface="+mn-lt"/>
                <a:ea typeface="+mn-ea"/>
                <a:cs typeface="+mn-cs"/>
              </a:rPr>
              <a:t>Plos</a:t>
            </a:r>
            <a:r>
              <a:rPr lang="en-US" sz="1200" kern="1200" dirty="0">
                <a:solidFill>
                  <a:schemeClr val="tx1"/>
                </a:solidFill>
                <a:effectLst/>
                <a:latin typeface="+mn-lt"/>
                <a:ea typeface="+mn-ea"/>
                <a:cs typeface="+mn-cs"/>
              </a:rPr>
              <a:t> One 2015.</a:t>
            </a:r>
          </a:p>
          <a:p>
            <a:r>
              <a:rPr lang="en-US" sz="1200" kern="1200" dirty="0">
                <a:solidFill>
                  <a:schemeClr val="tx1"/>
                </a:solidFill>
                <a:effectLst/>
                <a:latin typeface="+mn-lt"/>
                <a:ea typeface="+mn-ea"/>
                <a:cs typeface="+mn-cs"/>
              </a:rPr>
              <a:t>10MWT – 10 Meter Walk Test.</a:t>
            </a:r>
            <a:endParaRPr lang="he-IL" sz="1200" kern="1200" dirty="0">
              <a:solidFill>
                <a:schemeClr val="tx1"/>
              </a:solidFill>
              <a:effectLst/>
              <a:latin typeface="+mn-lt"/>
              <a:ea typeface="+mn-ea"/>
              <a:cs typeface="+mn-cs"/>
            </a:endParaRPr>
          </a:p>
          <a:p>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הקמת מסדרון וירטואלי בן ארבע מצלמות </a:t>
            </a:r>
            <a:r>
              <a:rPr lang="he-IL" sz="1200" dirty="0" err="1"/>
              <a:t>קינקט</a:t>
            </a:r>
            <a:r>
              <a:rPr lang="he-IL" sz="1200" dirty="0"/>
              <a:t> לצורך צילום </a:t>
            </a:r>
            <a:r>
              <a:rPr lang="en-US" sz="1200" dirty="0"/>
              <a:t>10MWT</a:t>
            </a:r>
            <a:endParaRPr lang="he-IL" sz="1200" dirty="0"/>
          </a:p>
          <a:p>
            <a:pPr algn="r" rtl="1"/>
            <a:r>
              <a:rPr lang="he-IL" sz="1200" dirty="0"/>
              <a:t>השלד בזמן ההליכה מתועד באמצעות מצלמות </a:t>
            </a:r>
            <a:r>
              <a:rPr lang="he-IL" sz="1200" dirty="0" err="1"/>
              <a:t>הקינקט</a:t>
            </a:r>
            <a:r>
              <a:rPr lang="he-IL" sz="1200" dirty="0"/>
              <a:t>, ובאמצעות שיטה סטנדרטית מדויקת</a:t>
            </a:r>
          </a:p>
          <a:p>
            <a:pPr algn="r" rtl="1"/>
            <a:r>
              <a:rPr lang="he-IL" sz="1200" dirty="0"/>
              <a:t>השוואה בין השלדים המתקבלים בשיטות השונות ובין פרמטרים משוערכים</a:t>
            </a:r>
          </a:p>
          <a:p>
            <a:pPr algn="r" rtl="1"/>
            <a:r>
              <a:rPr lang="he-IL" sz="1200" dirty="0"/>
              <a:t>מתקבלת קורלציה גבוהה ביניהן ומעידה על אמינות ביצוע המדידה באמצעות מצלמות </a:t>
            </a:r>
            <a:r>
              <a:rPr lang="he-IL" sz="1200" dirty="0" err="1"/>
              <a:t>קינקט</a:t>
            </a:r>
            <a:endParaRPr lang="en-US" sz="1200" dirty="0"/>
          </a:p>
          <a:p>
            <a:endParaRPr lang="en-US" dirty="0"/>
          </a:p>
          <a:p>
            <a:r>
              <a:rPr lang="en-US" dirty="0"/>
              <a:t>2) Explain the picture and why </a:t>
            </a:r>
            <a:r>
              <a:rPr lang="en-US" dirty="0" err="1"/>
              <a:t>Optotrack</a:t>
            </a:r>
            <a:r>
              <a:rPr lang="en-US" dirty="0"/>
              <a:t> is a mess to work with. </a:t>
            </a:r>
          </a:p>
          <a:p>
            <a:r>
              <a:rPr lang="en-US" dirty="0"/>
              <a:t>3) Explain the Challenges with more detail – but wait with the second one to the next slide. </a:t>
            </a:r>
          </a:p>
        </p:txBody>
      </p:sp>
      <p:sp>
        <p:nvSpPr>
          <p:cNvPr id="4" name="Slide Number Placeholder 3"/>
          <p:cNvSpPr>
            <a:spLocks noGrp="1"/>
          </p:cNvSpPr>
          <p:nvPr>
            <p:ph type="sldNum" sz="quarter" idx="10"/>
          </p:nvPr>
        </p:nvSpPr>
        <p:spPr/>
        <p:txBody>
          <a:bodyPr/>
          <a:lstStyle/>
          <a:p>
            <a:fld id="{940691C7-9107-497A-A35F-F14143AAD008}" type="slidenum">
              <a:rPr lang="en-US" smtClean="0"/>
              <a:t>5</a:t>
            </a:fld>
            <a:endParaRPr lang="en-US"/>
          </a:p>
        </p:txBody>
      </p:sp>
    </p:spTree>
    <p:extLst>
      <p:ext uri="{BB962C8B-B14F-4D97-AF65-F5344CB8AC3E}">
        <p14:creationId xmlns:p14="http://schemas.microsoft.com/office/powerpoint/2010/main" val="4060497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Things:</a:t>
            </a:r>
          </a:p>
          <a:p>
            <a:pPr marL="228600" indent="-228600">
              <a:buAutoNum type="arabicParenR"/>
            </a:pPr>
            <a:r>
              <a:rPr lang="en-US" dirty="0"/>
              <a:t>Emphasize that we have done a great amount of work here – and optimized the camera locations. </a:t>
            </a:r>
          </a:p>
          <a:p>
            <a:pPr marL="228600" indent="-228600">
              <a:buAutoNum type="arabicParenR"/>
            </a:pPr>
            <a:r>
              <a:rPr lang="en-US" dirty="0" err="1"/>
              <a:t>Ellucidate</a:t>
            </a:r>
            <a:r>
              <a:rPr lang="en-US" dirty="0"/>
              <a:t> that inter-camera distances are important for calibrations, and that we shall elaborate later. </a:t>
            </a:r>
          </a:p>
          <a:p>
            <a:pPr marL="228600" indent="-228600">
              <a:buAutoNum type="arabicParenR"/>
            </a:pPr>
            <a:endParaRPr lang="en-US" dirty="0"/>
          </a:p>
          <a:p>
            <a:pPr marL="228600" indent="-228600">
              <a:buAutoNum type="arabicParenR"/>
            </a:pPr>
            <a:endParaRPr lang="en-US" dirty="0"/>
          </a:p>
          <a:p>
            <a:pPr marL="228600" indent="-228600">
              <a:buAutoNum type="arabicParenR"/>
            </a:pPr>
            <a:endParaRPr lang="en-US" dirty="0"/>
          </a:p>
          <a:p>
            <a:r>
              <a:rPr lang="en-US" dirty="0"/>
              <a:t>Important Things:</a:t>
            </a:r>
          </a:p>
          <a:p>
            <a:pPr marL="228600" indent="-228600">
              <a:buAutoNum type="arabicParenR"/>
            </a:pPr>
            <a:r>
              <a:rPr lang="en-US" dirty="0"/>
              <a:t>Parks McClellan Filters were used for filtering the noise, but a reliable use of them requires knowledge of the noise frequencies and therefore is only of limited use. </a:t>
            </a:r>
          </a:p>
          <a:p>
            <a:pPr marL="228600" indent="-228600">
              <a:buAutoNum type="arabicParenR"/>
            </a:pPr>
            <a:r>
              <a:rPr lang="en-US" dirty="0"/>
              <a:t>Discarding Unreliable frames – is done at the beginning and end of each Kinects recordings.</a:t>
            </a:r>
          </a:p>
          <a:p>
            <a:pPr marL="228600" indent="-228600">
              <a:buAutoNum type="arabicParenR"/>
            </a:pPr>
            <a:r>
              <a:rPr lang="en-US" dirty="0"/>
              <a:t>To overcome the need to know exact frequencies, we will sometimes use the difference between parts (such as ankles) and not the parts themselves – this is more reliable.  </a:t>
            </a:r>
          </a:p>
          <a:p>
            <a:pPr marL="228600" indent="-228600">
              <a:buAutoNum type="arabicParenR"/>
            </a:pPr>
            <a:endParaRPr lang="en-US" dirty="0"/>
          </a:p>
          <a:p>
            <a:pPr marL="0" indent="0">
              <a:buNone/>
            </a:pPr>
            <a:r>
              <a:rPr lang="en-US" b="1" dirty="0">
                <a:solidFill>
                  <a:srgbClr val="FF0000"/>
                </a:solidFill>
              </a:rPr>
              <a:t>Real</a:t>
            </a:r>
            <a:r>
              <a:rPr lang="en-US" b="1" baseline="0" dirty="0">
                <a:solidFill>
                  <a:srgbClr val="FF0000"/>
                </a:solidFill>
              </a:rPr>
              <a:t> chosen values!!!</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940691C7-9107-497A-A35F-F14143AAD008}" type="slidenum">
              <a:rPr lang="en-US" smtClean="0"/>
              <a:t>6</a:t>
            </a:fld>
            <a:endParaRPr lang="en-US"/>
          </a:p>
        </p:txBody>
      </p:sp>
    </p:spTree>
    <p:extLst>
      <p:ext uri="{BB962C8B-B14F-4D97-AF65-F5344CB8AC3E}">
        <p14:creationId xmlns:p14="http://schemas.microsoft.com/office/powerpoint/2010/main" val="1822524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things:</a:t>
            </a:r>
          </a:p>
          <a:p>
            <a:pPr marL="228600" indent="-228600">
              <a:buAutoNum type="arabicParenR"/>
            </a:pPr>
            <a:r>
              <a:rPr lang="en-US" dirty="0"/>
              <a:t>Emphasize that The </a:t>
            </a:r>
            <a:r>
              <a:rPr lang="en-US" dirty="0" err="1"/>
              <a:t>kinects</a:t>
            </a:r>
            <a:r>
              <a:rPr lang="en-US" dirty="0"/>
              <a:t> initiations are not simultaneous (but surely approximately they are – it’s only a matter of 2-3 seconds), therefore we do not use this assumption in the following. </a:t>
            </a:r>
          </a:p>
          <a:p>
            <a:pPr marL="228600" indent="-228600">
              <a:buAutoNum type="arabicParenR"/>
            </a:pPr>
            <a:r>
              <a:rPr lang="en-US" dirty="0"/>
              <a:t>Future works might be needed to solve some of these problems. </a:t>
            </a:r>
          </a:p>
          <a:p>
            <a:pPr marL="228600" indent="-228600">
              <a:buAutoNum type="arabicParenR"/>
            </a:pPr>
            <a:r>
              <a:rPr lang="en-US" dirty="0"/>
              <a:t>Explain who Simon is and what his contributions are. </a:t>
            </a:r>
          </a:p>
          <a:p>
            <a:pPr marL="228600" indent="-228600">
              <a:buAutoNum type="arabicParenR"/>
            </a:pPr>
            <a:r>
              <a:rPr lang="en-US" dirty="0"/>
              <a:t>IMPORTANT – remark that space synchronization is only needed every once in a while, and when you install a different camera setup</a:t>
            </a:r>
          </a:p>
          <a:p>
            <a:pPr marL="228600" indent="-228600">
              <a:buAutoNum type="arabicParenR"/>
            </a:pPr>
            <a:r>
              <a:rPr lang="en-US" dirty="0"/>
              <a:t>Add calibration with chessboard</a:t>
            </a:r>
          </a:p>
        </p:txBody>
      </p:sp>
      <p:sp>
        <p:nvSpPr>
          <p:cNvPr id="4" name="Slide Number Placeholder 3"/>
          <p:cNvSpPr>
            <a:spLocks noGrp="1"/>
          </p:cNvSpPr>
          <p:nvPr>
            <p:ph type="sldNum" sz="quarter" idx="10"/>
          </p:nvPr>
        </p:nvSpPr>
        <p:spPr/>
        <p:txBody>
          <a:bodyPr/>
          <a:lstStyle/>
          <a:p>
            <a:fld id="{940691C7-9107-497A-A35F-F14143AAD008}" type="slidenum">
              <a:rPr lang="en-US" smtClean="0"/>
              <a:t>7</a:t>
            </a:fld>
            <a:endParaRPr lang="en-US"/>
          </a:p>
        </p:txBody>
      </p:sp>
    </p:spTree>
    <p:extLst>
      <p:ext uri="{BB962C8B-B14F-4D97-AF65-F5344CB8AC3E}">
        <p14:creationId xmlns:p14="http://schemas.microsoft.com/office/powerpoint/2010/main" val="2950364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200" dirty="0"/>
              <a:t>(Video C.7)</a:t>
            </a:r>
            <a:endParaRPr lang="en-US" dirty="0"/>
          </a:p>
          <a:p>
            <a:pPr algn="r" rtl="1"/>
            <a:r>
              <a:rPr lang="he-IL" dirty="0"/>
              <a:t>שלבי הסנכרון והאיחוד: (לפי הקודים שגיא כתב שטוענים סרט)</a:t>
            </a:r>
          </a:p>
          <a:p>
            <a:pPr algn="r" rtl="1"/>
            <a:endParaRPr lang="he-IL" dirty="0"/>
          </a:p>
          <a:p>
            <a:pPr marL="228600" indent="-228600" algn="r" rtl="1">
              <a:buAutoNum type="arabicParenR"/>
            </a:pPr>
            <a:r>
              <a:rPr lang="he-IL" u="sng" dirty="0"/>
              <a:t>סנכרון מרחבי:</a:t>
            </a:r>
            <a:r>
              <a:rPr lang="he-IL" u="none" dirty="0"/>
              <a:t> </a:t>
            </a:r>
          </a:p>
          <a:p>
            <a:pPr marL="171450" indent="-171450" algn="r" rtl="1">
              <a:buFont typeface="Arial" panose="020B0604020202020204" pitchFamily="34" charset="0"/>
              <a:buChar char="•"/>
            </a:pPr>
            <a:r>
              <a:rPr lang="he-IL" u="none" dirty="0"/>
              <a:t>טוענים את סדרת נקודות השלד מכל מצלמה ומעיפים את הנקודות שלא מרוחקות בין 2 ל-4 מטרים מהמצלמה (לפי </a:t>
            </a:r>
            <a:r>
              <a:rPr lang="en-US" u="none" dirty="0" err="1"/>
              <a:t>GetSkeletonDist</a:t>
            </a:r>
            <a:endParaRPr lang="he-IL" u="none" dirty="0"/>
          </a:p>
          <a:p>
            <a:pPr marL="171450" indent="-171450" algn="r" rtl="1">
              <a:buFont typeface="Arial" panose="020B0604020202020204" pitchFamily="34" charset="0"/>
              <a:buChar char="•"/>
            </a:pPr>
            <a:r>
              <a:rPr lang="he-IL" u="none" dirty="0"/>
              <a:t>מעיפים גם נקודות </a:t>
            </a:r>
            <a:r>
              <a:rPr lang="en-US" u="none" dirty="0"/>
              <a:t>inferred </a:t>
            </a:r>
            <a:r>
              <a:rPr lang="he-IL" u="none" dirty="0"/>
              <a:t>(? גיא אומר שלא)</a:t>
            </a:r>
          </a:p>
          <a:p>
            <a:pPr marL="171450" indent="-171450" algn="r" rtl="1">
              <a:buFont typeface="Arial" panose="020B0604020202020204" pitchFamily="34" charset="0"/>
              <a:buChar char="•"/>
            </a:pPr>
            <a:r>
              <a:rPr lang="he-IL" u="none" dirty="0"/>
              <a:t>עבור כל מצלמה מעבירים אותה למערכת הצירים של המצלמה הראשונה. הטרנספורמציה נעשית על ידי כפל במטריצה אורתוגנולית (סיבוב) + העתקה. </a:t>
            </a:r>
          </a:p>
          <a:p>
            <a:pPr marL="0" indent="0" algn="r" rtl="1">
              <a:buFont typeface="Arial" panose="020B0604020202020204" pitchFamily="34" charset="0"/>
              <a:buNone/>
            </a:pPr>
            <a:br>
              <a:rPr lang="en-US" u="none" dirty="0"/>
            </a:br>
            <a:r>
              <a:rPr lang="he-IL" u="none" dirty="0"/>
              <a:t>כרגע משתמשים במטריצות שכבר מצאנו, אך כשמשתמשים במערכת אחרת או שהמערכת זזה, צריך לחשב מחדש עם </a:t>
            </a:r>
            <a:r>
              <a:rPr lang="en-US" u="none" dirty="0"/>
              <a:t>ICP</a:t>
            </a:r>
            <a:r>
              <a:rPr lang="he-IL" u="none" dirty="0"/>
              <a:t> + תיקון ידני. בעתיד ייבנה </a:t>
            </a:r>
            <a:r>
              <a:rPr lang="en-US" u="none" dirty="0"/>
              <a:t>GUI</a:t>
            </a:r>
            <a:r>
              <a:rPr lang="he-IL" u="none" dirty="0"/>
              <a:t> לתיקון הידני שיהפוך אותו לקל. </a:t>
            </a:r>
          </a:p>
          <a:p>
            <a:pPr marL="0" indent="0" algn="r" rtl="1">
              <a:buFont typeface="Arial" panose="020B0604020202020204" pitchFamily="34" charset="0"/>
              <a:buNone/>
            </a:pPr>
            <a:r>
              <a:rPr lang="he-IL" b="1" u="none" dirty="0"/>
              <a:t>כאן רואים שהתיקון הידני הזה לא מדויק בעצמו לכל הסרטונים, והאיחוד מטפל בזה. </a:t>
            </a:r>
          </a:p>
          <a:p>
            <a:pPr marL="0" indent="0" algn="r" rtl="1">
              <a:buFont typeface="Arial" panose="020B0604020202020204" pitchFamily="34" charset="0"/>
              <a:buNone/>
            </a:pPr>
            <a:endParaRPr lang="he-IL" b="1" u="none" dirty="0"/>
          </a:p>
          <a:p>
            <a:pPr marL="0" indent="0" algn="r" rtl="1">
              <a:buFont typeface="Arial" panose="020B0604020202020204" pitchFamily="34" charset="0"/>
              <a:buNone/>
            </a:pPr>
            <a:r>
              <a:rPr lang="he-IL" b="1" u="none" dirty="0"/>
              <a:t>השלבים הבאים מתבצעים ב-</a:t>
            </a:r>
            <a:r>
              <a:rPr lang="en-US" b="1" u="none" dirty="0" err="1"/>
              <a:t>Kinects_merge_with_cut_GUY_OR</a:t>
            </a:r>
            <a:endParaRPr lang="he-IL" b="1" u="none" dirty="0"/>
          </a:p>
          <a:p>
            <a:pPr marL="0" indent="0" algn="r" rtl="1">
              <a:buFont typeface="Arial" panose="020B0604020202020204" pitchFamily="34" charset="0"/>
              <a:buNone/>
            </a:pPr>
            <a:endParaRPr lang="he-IL" b="1" u="none" dirty="0"/>
          </a:p>
          <a:p>
            <a:pPr marL="0" indent="0" algn="r" rtl="1">
              <a:buFont typeface="Arial" panose="020B0604020202020204" pitchFamily="34" charset="0"/>
              <a:buNone/>
            </a:pPr>
            <a:r>
              <a:rPr lang="he-IL" b="0" u="none" dirty="0"/>
              <a:t>2) </a:t>
            </a:r>
            <a:r>
              <a:rPr lang="he-IL" b="0" u="sng" dirty="0"/>
              <a:t>טיפול זמני ואינטרפולציה:</a:t>
            </a:r>
          </a:p>
          <a:p>
            <a:pPr marL="0" indent="0" algn="r" rtl="1">
              <a:buFont typeface="Arial" panose="020B0604020202020204" pitchFamily="34" charset="0"/>
              <a:buNone/>
            </a:pPr>
            <a:r>
              <a:rPr lang="he-IL" b="0" u="none" dirty="0"/>
              <a:t>ראשית אינטרפולציה וטיפול זמני לכל מצלמה בנפרד:</a:t>
            </a:r>
          </a:p>
          <a:p>
            <a:pPr marL="171450" indent="-171450" algn="r" rtl="1">
              <a:buFont typeface="Arial" panose="020B0604020202020204" pitchFamily="34" charset="0"/>
              <a:buChar char="•"/>
            </a:pPr>
            <a:r>
              <a:rPr lang="he-IL" b="0" u="none" dirty="0"/>
              <a:t>לכל מצלמה מגדירים את הזמן האחרון בוקטור הזמנים כ-0, כך שכולן מסתיימות באותו זמן (לא משתמשים בזה בהמשך, זה סתם)</a:t>
            </a:r>
          </a:p>
          <a:p>
            <a:pPr marL="171450" indent="-171450" algn="r" rtl="1">
              <a:buFont typeface="Arial" panose="020B0604020202020204" pitchFamily="34" charset="0"/>
              <a:buChar char="•"/>
            </a:pPr>
            <a:r>
              <a:rPr lang="he-IL" b="0" u="none" dirty="0"/>
              <a:t>כמו אצל ההולנדים, מוחקים פריימים שבהם: יש פחות מ-16 נקודות שאינן </a:t>
            </a:r>
            <a:r>
              <a:rPr lang="en-US" b="0" u="none" dirty="0"/>
              <a:t>inferred</a:t>
            </a:r>
            <a:r>
              <a:rPr lang="he-IL" b="0" u="none" dirty="0"/>
              <a:t> </a:t>
            </a:r>
            <a:r>
              <a:rPr lang="he-IL" b="1" u="none" dirty="0"/>
              <a:t>או</a:t>
            </a:r>
            <a:r>
              <a:rPr lang="he-IL" b="0" u="none" dirty="0"/>
              <a:t> הראש הוא </a:t>
            </a:r>
            <a:r>
              <a:rPr lang="en-US" b="0" u="none" dirty="0"/>
              <a:t>inferred</a:t>
            </a:r>
            <a:r>
              <a:rPr lang="he-IL" b="0" u="none" dirty="0"/>
              <a:t> </a:t>
            </a:r>
            <a:r>
              <a:rPr lang="he-IL" b="1" u="none" dirty="0"/>
              <a:t>או</a:t>
            </a:r>
            <a:r>
              <a:rPr lang="he-IL" b="0" u="none" dirty="0"/>
              <a:t> שתי ה-</a:t>
            </a:r>
            <a:r>
              <a:rPr lang="en-US" b="0" u="none" dirty="0"/>
              <a:t>foots </a:t>
            </a:r>
            <a:r>
              <a:rPr lang="he-IL" b="0" u="none" dirty="0"/>
              <a:t> הן </a:t>
            </a:r>
            <a:r>
              <a:rPr lang="en-US" b="0" u="none" dirty="0"/>
              <a:t>inferred</a:t>
            </a:r>
            <a:r>
              <a:rPr lang="he-IL" b="0" u="none" dirty="0"/>
              <a:t>. </a:t>
            </a:r>
          </a:p>
          <a:p>
            <a:pPr marL="171450" indent="-171450" algn="r" rtl="1">
              <a:buFont typeface="Arial" panose="020B0604020202020204" pitchFamily="34" charset="0"/>
              <a:buChar char="•"/>
            </a:pPr>
            <a:r>
              <a:rPr lang="he-IL" b="0" u="sng" dirty="0"/>
              <a:t>אינטרפולציה לינארית:</a:t>
            </a:r>
            <a:r>
              <a:rPr lang="he-IL" b="0" u="none" dirty="0"/>
              <a:t> לכל נקודת שלד בנפרד עושים אינטרפולציה לינארית כך שוקטור הזמנים יהיה כפולות של </a:t>
            </a:r>
            <a:r>
              <a:rPr lang="en-US" b="0" u="none" dirty="0"/>
              <a:t>33ms</a:t>
            </a:r>
            <a:r>
              <a:rPr lang="he-IL" b="0" u="none" dirty="0"/>
              <a:t>. </a:t>
            </a:r>
            <a:r>
              <a:rPr lang="he-IL" b="1" u="none" dirty="0"/>
              <a:t>לא ממלאים פריימים חסרים. </a:t>
            </a:r>
          </a:p>
          <a:p>
            <a:pPr marL="171450" indent="-171450" algn="r" rtl="1">
              <a:buFont typeface="Arial" panose="020B0604020202020204" pitchFamily="34" charset="0"/>
              <a:buChar char="•"/>
            </a:pPr>
            <a:r>
              <a:rPr lang="he-IL" b="0" u="sng" dirty="0"/>
              <a:t>אינטרפולציית </a:t>
            </a:r>
            <a:r>
              <a:rPr lang="en-US" b="0" u="sng" dirty="0"/>
              <a:t>spline</a:t>
            </a:r>
            <a:r>
              <a:rPr lang="he-IL" b="0" u="sng" dirty="0"/>
              <a:t>:</a:t>
            </a:r>
            <a:r>
              <a:rPr lang="he-IL" b="0" u="none" dirty="0"/>
              <a:t> לכל נקודת שלד בנפרד עושים אינטרפלוציית ספליין כך שוקטור הזמנים יהיה במרווחים של 33 מילישניות בדיוק (ממלאים פריימים חסרים). </a:t>
            </a:r>
          </a:p>
          <a:p>
            <a:pPr marL="171450" indent="-171450" algn="r" rtl="1">
              <a:buFont typeface="Arial" panose="020B0604020202020204" pitchFamily="34" charset="0"/>
              <a:buChar char="•"/>
            </a:pPr>
            <a:endParaRPr lang="he-IL" b="0" u="none" dirty="0"/>
          </a:p>
          <a:p>
            <a:pPr marL="0" indent="0" algn="r" rtl="1">
              <a:buFont typeface="Arial" panose="020B0604020202020204" pitchFamily="34" charset="0"/>
              <a:buNone/>
            </a:pPr>
            <a:r>
              <a:rPr lang="he-IL" b="0" u="none" dirty="0"/>
              <a:t>3) </a:t>
            </a:r>
            <a:r>
              <a:rPr lang="he-IL" b="0" u="sng" dirty="0"/>
              <a:t>איחוד מצלמות:</a:t>
            </a:r>
          </a:p>
          <a:p>
            <a:pPr marL="171450" indent="-171450" algn="r" rtl="1">
              <a:buFont typeface="Arial" panose="020B0604020202020204" pitchFamily="34" charset="0"/>
              <a:buChar char="•"/>
            </a:pPr>
            <a:r>
              <a:rPr lang="he-IL" b="0" u="none" dirty="0"/>
              <a:t>לכל מצלמה מסתכלים רק על ההטלה של </a:t>
            </a:r>
            <a:r>
              <a:rPr lang="he-IL" b="1" u="none" dirty="0"/>
              <a:t>מרכז המסה</a:t>
            </a:r>
            <a:r>
              <a:rPr lang="he-IL" b="0" u="none" dirty="0"/>
              <a:t> על מישור הרצפה ומאחדים לפי זה (גם לפי הגובה מעל המישור). </a:t>
            </a:r>
          </a:p>
          <a:p>
            <a:pPr marL="171450" indent="-171450" algn="r" rtl="1">
              <a:buFont typeface="Arial" panose="020B0604020202020204" pitchFamily="34" charset="0"/>
              <a:buChar char="•"/>
            </a:pPr>
            <a:r>
              <a:rPr lang="he-IL" b="0" u="none" dirty="0"/>
              <a:t>עבור מצלמה </a:t>
            </a:r>
            <a:r>
              <a:rPr lang="en-US" b="0" u="none" dirty="0" err="1"/>
              <a:t>i</a:t>
            </a:r>
            <a:r>
              <a:rPr lang="he-IL" b="0" u="none" dirty="0"/>
              <a:t> ומצלמה </a:t>
            </a:r>
            <a:r>
              <a:rPr lang="en-US" b="0" u="none" dirty="0" err="1"/>
              <a:t>i</a:t>
            </a:r>
            <a:r>
              <a:rPr lang="en-US" b="0" u="none" dirty="0"/>
              <a:t>+</a:t>
            </a:r>
            <a:r>
              <a:rPr lang="he-IL" b="0" u="none" dirty="0"/>
              <a:t> מסתכלים על המקטע </a:t>
            </a:r>
            <a:r>
              <a:rPr lang="he-IL" b="1" u="none" dirty="0"/>
              <a:t>בציר </a:t>
            </a:r>
            <a:r>
              <a:rPr lang="en-US" b="1" u="none" dirty="0"/>
              <a:t>x</a:t>
            </a:r>
            <a:r>
              <a:rPr lang="he-IL" b="1" u="none" dirty="0"/>
              <a:t> </a:t>
            </a:r>
            <a:r>
              <a:rPr lang="he-IL" b="0" u="none" dirty="0"/>
              <a:t>שמשותף להן, וחותכים באמצע (החיתוך מתבצע לסדרת השלד השלמה – זורקים פריימים שלמים)</a:t>
            </a:r>
          </a:p>
          <a:p>
            <a:pPr marL="171450" indent="-171450" algn="r" rtl="1">
              <a:buFont typeface="Arial" panose="020B0604020202020204" pitchFamily="34" charset="0"/>
              <a:buChar char="•"/>
            </a:pPr>
            <a:r>
              <a:rPr lang="he-IL" b="0" u="none" dirty="0"/>
              <a:t>מדביקים – </a:t>
            </a:r>
            <a:r>
              <a:rPr lang="he-IL" b="1" u="none" dirty="0"/>
              <a:t>לכל נקודת שלד בנפרד </a:t>
            </a:r>
            <a:r>
              <a:rPr lang="he-IL" b="0" u="none" dirty="0"/>
              <a:t>מוצאים את וקטור ההפרש בין תחילת מצלמה </a:t>
            </a:r>
            <a:r>
              <a:rPr lang="en-US" b="0" u="none" dirty="0" err="1"/>
              <a:t>i</a:t>
            </a:r>
            <a:r>
              <a:rPr lang="he-IL" b="0" u="none" dirty="0"/>
              <a:t> לסוף מצלמה </a:t>
            </a:r>
            <a:r>
              <a:rPr lang="en-US" b="0" u="none" dirty="0"/>
              <a:t>i+1</a:t>
            </a:r>
            <a:r>
              <a:rPr lang="he-IL" b="0" u="none" dirty="0"/>
              <a:t> , ומדביקים את תחילת </a:t>
            </a:r>
            <a:r>
              <a:rPr lang="en-US" b="0" u="none" dirty="0" err="1"/>
              <a:t>i</a:t>
            </a:r>
            <a:r>
              <a:rPr lang="he-IL" b="0" u="none" dirty="0"/>
              <a:t> לסוף </a:t>
            </a:r>
            <a:r>
              <a:rPr lang="en-US" b="0" u="none" dirty="0"/>
              <a:t>I+1</a:t>
            </a:r>
            <a:r>
              <a:rPr lang="he-IL" b="0" u="none" dirty="0"/>
              <a:t> עבור כל נקודת שלד עם ההפרש שלה, אך לכל זמן באותו אופן. </a:t>
            </a:r>
          </a:p>
          <a:p>
            <a:pPr marL="171450" indent="-171450" algn="r" rtl="1">
              <a:buFont typeface="Arial" panose="020B0604020202020204" pitchFamily="34" charset="0"/>
              <a:buChar char="•"/>
            </a:pPr>
            <a:endParaRPr lang="he-IL" b="0" u="none" dirty="0"/>
          </a:p>
          <a:p>
            <a:pPr marL="0" indent="0" algn="r" rtl="1">
              <a:buFont typeface="Arial" panose="020B0604020202020204" pitchFamily="34" charset="0"/>
              <a:buNone/>
            </a:pPr>
            <a:endParaRPr lang="en-US" b="0" u="none" dirty="0"/>
          </a:p>
        </p:txBody>
      </p:sp>
      <p:sp>
        <p:nvSpPr>
          <p:cNvPr id="4" name="Slide Number Placeholder 3"/>
          <p:cNvSpPr>
            <a:spLocks noGrp="1"/>
          </p:cNvSpPr>
          <p:nvPr>
            <p:ph type="sldNum" sz="quarter" idx="10"/>
          </p:nvPr>
        </p:nvSpPr>
        <p:spPr/>
        <p:txBody>
          <a:bodyPr/>
          <a:lstStyle/>
          <a:p>
            <a:fld id="{940691C7-9107-497A-A35F-F14143AAD008}" type="slidenum">
              <a:rPr lang="en-US" smtClean="0"/>
              <a:t>8</a:t>
            </a:fld>
            <a:endParaRPr lang="en-US"/>
          </a:p>
        </p:txBody>
      </p:sp>
    </p:spTree>
    <p:extLst>
      <p:ext uri="{BB962C8B-B14F-4D97-AF65-F5344CB8AC3E}">
        <p14:creationId xmlns:p14="http://schemas.microsoft.com/office/powerpoint/2010/main" val="1417925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Things:</a:t>
            </a:r>
          </a:p>
          <a:p>
            <a:r>
              <a:rPr lang="en-US" dirty="0"/>
              <a:t>1) Explain that the chairs are just for calibration, and that it will not be the case all the time. </a:t>
            </a:r>
          </a:p>
        </p:txBody>
      </p:sp>
      <p:sp>
        <p:nvSpPr>
          <p:cNvPr id="4" name="Slide Number Placeholder 3"/>
          <p:cNvSpPr>
            <a:spLocks noGrp="1"/>
          </p:cNvSpPr>
          <p:nvPr>
            <p:ph type="sldNum" sz="quarter" idx="10"/>
          </p:nvPr>
        </p:nvSpPr>
        <p:spPr/>
        <p:txBody>
          <a:bodyPr/>
          <a:lstStyle/>
          <a:p>
            <a:fld id="{940691C7-9107-497A-A35F-F14143AAD008}" type="slidenum">
              <a:rPr lang="en-US" smtClean="0"/>
              <a:t>9</a:t>
            </a:fld>
            <a:endParaRPr lang="en-US"/>
          </a:p>
        </p:txBody>
      </p:sp>
    </p:spTree>
    <p:extLst>
      <p:ext uri="{BB962C8B-B14F-4D97-AF65-F5344CB8AC3E}">
        <p14:creationId xmlns:p14="http://schemas.microsoft.com/office/powerpoint/2010/main" val="2644106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F815EF-1AB5-4635-A89B-1CCD7EC0E0B6}" type="datetimeFigureOut">
              <a:rPr lang="he-IL" smtClean="0"/>
              <a:t>א'/אלול/תשע"ז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5612729-4454-46B1-8692-4DAA9376FC70}" type="slidenum">
              <a:rPr lang="he-IL" smtClean="0"/>
              <a:t>‹#›</a:t>
            </a:fld>
            <a:endParaRPr lang="he-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678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F815EF-1AB5-4635-A89B-1CCD7EC0E0B6}" type="datetimeFigureOut">
              <a:rPr lang="he-IL" smtClean="0"/>
              <a:t>א'/אלול/תשע"ז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5612729-4454-46B1-8692-4DAA9376FC70}" type="slidenum">
              <a:rPr lang="he-IL" smtClean="0"/>
              <a:t>‹#›</a:t>
            </a:fld>
            <a:endParaRPr lang="he-IL"/>
          </a:p>
        </p:txBody>
      </p:sp>
    </p:spTree>
    <p:extLst>
      <p:ext uri="{BB962C8B-B14F-4D97-AF65-F5344CB8AC3E}">
        <p14:creationId xmlns:p14="http://schemas.microsoft.com/office/powerpoint/2010/main" val="1842943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F815EF-1AB5-4635-A89B-1CCD7EC0E0B6}" type="datetimeFigureOut">
              <a:rPr lang="he-IL" smtClean="0"/>
              <a:t>א'/אלול/תשע"ז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5612729-4454-46B1-8692-4DAA9376FC70}" type="slidenum">
              <a:rPr lang="he-IL" smtClean="0"/>
              <a:t>‹#›</a:t>
            </a:fld>
            <a:endParaRPr lang="he-IL"/>
          </a:p>
        </p:txBody>
      </p:sp>
    </p:spTree>
    <p:extLst>
      <p:ext uri="{BB962C8B-B14F-4D97-AF65-F5344CB8AC3E}">
        <p14:creationId xmlns:p14="http://schemas.microsoft.com/office/powerpoint/2010/main" val="400097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F815EF-1AB5-4635-A89B-1CCD7EC0E0B6}" type="datetimeFigureOut">
              <a:rPr lang="he-IL" smtClean="0"/>
              <a:t>א'/אלול/תשע"ז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5612729-4454-46B1-8692-4DAA9376FC70}" type="slidenum">
              <a:rPr lang="he-IL" smtClean="0"/>
              <a:t>‹#›</a:t>
            </a:fld>
            <a:endParaRPr lang="he-IL"/>
          </a:p>
        </p:txBody>
      </p:sp>
    </p:spTree>
    <p:extLst>
      <p:ext uri="{BB962C8B-B14F-4D97-AF65-F5344CB8AC3E}">
        <p14:creationId xmlns:p14="http://schemas.microsoft.com/office/powerpoint/2010/main" val="144589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F815EF-1AB5-4635-A89B-1CCD7EC0E0B6}" type="datetimeFigureOut">
              <a:rPr lang="he-IL" smtClean="0"/>
              <a:t>א'/אלול/תשע"ז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5612729-4454-46B1-8692-4DAA9376FC70}" type="slidenum">
              <a:rPr lang="he-IL" smtClean="0"/>
              <a:t>‹#›</a:t>
            </a:fld>
            <a:endParaRPr lang="he-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70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F815EF-1AB5-4635-A89B-1CCD7EC0E0B6}" type="datetimeFigureOut">
              <a:rPr lang="he-IL" smtClean="0"/>
              <a:t>א'/אלול/תשע"ז</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5612729-4454-46B1-8692-4DAA9376FC70}" type="slidenum">
              <a:rPr lang="he-IL" smtClean="0"/>
              <a:t>‹#›</a:t>
            </a:fld>
            <a:endParaRPr lang="he-IL"/>
          </a:p>
        </p:txBody>
      </p:sp>
    </p:spTree>
    <p:extLst>
      <p:ext uri="{BB962C8B-B14F-4D97-AF65-F5344CB8AC3E}">
        <p14:creationId xmlns:p14="http://schemas.microsoft.com/office/powerpoint/2010/main" val="879971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F815EF-1AB5-4635-A89B-1CCD7EC0E0B6}" type="datetimeFigureOut">
              <a:rPr lang="he-IL" smtClean="0"/>
              <a:t>א'/אלול/תשע"ז</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5612729-4454-46B1-8692-4DAA9376FC70}" type="slidenum">
              <a:rPr lang="he-IL" smtClean="0"/>
              <a:t>‹#›</a:t>
            </a:fld>
            <a:endParaRPr lang="he-IL"/>
          </a:p>
        </p:txBody>
      </p:sp>
    </p:spTree>
    <p:extLst>
      <p:ext uri="{BB962C8B-B14F-4D97-AF65-F5344CB8AC3E}">
        <p14:creationId xmlns:p14="http://schemas.microsoft.com/office/powerpoint/2010/main" val="398150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F815EF-1AB5-4635-A89B-1CCD7EC0E0B6}" type="datetimeFigureOut">
              <a:rPr lang="he-IL" smtClean="0"/>
              <a:t>א'/אלול/תשע"ז</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5612729-4454-46B1-8692-4DAA9376FC70}" type="slidenum">
              <a:rPr lang="he-IL" smtClean="0"/>
              <a:t>‹#›</a:t>
            </a:fld>
            <a:endParaRPr lang="he-IL"/>
          </a:p>
        </p:txBody>
      </p:sp>
    </p:spTree>
    <p:extLst>
      <p:ext uri="{BB962C8B-B14F-4D97-AF65-F5344CB8AC3E}">
        <p14:creationId xmlns:p14="http://schemas.microsoft.com/office/powerpoint/2010/main" val="263733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F815EF-1AB5-4635-A89B-1CCD7EC0E0B6}" type="datetimeFigureOut">
              <a:rPr lang="he-IL" smtClean="0"/>
              <a:t>א'/אלול/תשע"ז</a:t>
            </a:fld>
            <a:endParaRPr lang="he-I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he-IL"/>
          </a:p>
        </p:txBody>
      </p:sp>
      <p:sp>
        <p:nvSpPr>
          <p:cNvPr id="9" name="Slide Number Placeholder 8"/>
          <p:cNvSpPr>
            <a:spLocks noGrp="1"/>
          </p:cNvSpPr>
          <p:nvPr>
            <p:ph type="sldNum" sz="quarter" idx="12"/>
          </p:nvPr>
        </p:nvSpPr>
        <p:spPr/>
        <p:txBody>
          <a:bodyPr/>
          <a:lstStyle/>
          <a:p>
            <a:fld id="{E5612729-4454-46B1-8692-4DAA9376FC70}" type="slidenum">
              <a:rPr lang="he-IL" smtClean="0"/>
              <a:t>‹#›</a:t>
            </a:fld>
            <a:endParaRPr lang="he-IL"/>
          </a:p>
        </p:txBody>
      </p:sp>
    </p:spTree>
    <p:extLst>
      <p:ext uri="{BB962C8B-B14F-4D97-AF65-F5344CB8AC3E}">
        <p14:creationId xmlns:p14="http://schemas.microsoft.com/office/powerpoint/2010/main" val="3947504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0F815EF-1AB5-4635-A89B-1CCD7EC0E0B6}" type="datetimeFigureOut">
              <a:rPr lang="he-IL" smtClean="0"/>
              <a:t>א'/אלול/תשע"ז</a:t>
            </a:fld>
            <a:endParaRPr lang="he-I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he-I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5612729-4454-46B1-8692-4DAA9376FC70}" type="slidenum">
              <a:rPr lang="he-IL" smtClean="0"/>
              <a:t>‹#›</a:t>
            </a:fld>
            <a:endParaRPr lang="he-IL"/>
          </a:p>
        </p:txBody>
      </p:sp>
    </p:spTree>
    <p:extLst>
      <p:ext uri="{BB962C8B-B14F-4D97-AF65-F5344CB8AC3E}">
        <p14:creationId xmlns:p14="http://schemas.microsoft.com/office/powerpoint/2010/main" val="280519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0F815EF-1AB5-4635-A89B-1CCD7EC0E0B6}" type="datetimeFigureOut">
              <a:rPr lang="he-IL" smtClean="0"/>
              <a:t>א'/אלול/תשע"ז</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5612729-4454-46B1-8692-4DAA9376FC70}" type="slidenum">
              <a:rPr lang="he-IL" smtClean="0"/>
              <a:t>‹#›</a:t>
            </a:fld>
            <a:endParaRPr lang="he-IL"/>
          </a:p>
        </p:txBody>
      </p:sp>
    </p:spTree>
    <p:extLst>
      <p:ext uri="{BB962C8B-B14F-4D97-AF65-F5344CB8AC3E}">
        <p14:creationId xmlns:p14="http://schemas.microsoft.com/office/powerpoint/2010/main" val="66144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0F815EF-1AB5-4635-A89B-1CCD7EC0E0B6}" type="datetimeFigureOut">
              <a:rPr lang="he-IL" smtClean="0"/>
              <a:t>א'/אלול/תשע"ז</a:t>
            </a:fld>
            <a:endParaRPr lang="he-I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he-I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5612729-4454-46B1-8692-4DAA9376FC70}" type="slidenum">
              <a:rPr lang="he-IL" smtClean="0"/>
              <a:t>‹#›</a:t>
            </a:fld>
            <a:endParaRPr lang="he-I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0438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b="1" dirty="0">
                <a:solidFill>
                  <a:schemeClr val="accent2">
                    <a:lumMod val="50000"/>
                  </a:schemeClr>
                </a:solidFill>
              </a:rPr>
              <a:t>Gait Analysis from 3D-Imagery for Neurological Disorders</a:t>
            </a:r>
            <a:endParaRPr lang="he-IL" dirty="0"/>
          </a:p>
        </p:txBody>
      </p:sp>
      <p:sp>
        <p:nvSpPr>
          <p:cNvPr id="3" name="Subtitle 2"/>
          <p:cNvSpPr>
            <a:spLocks noGrp="1"/>
          </p:cNvSpPr>
          <p:nvPr>
            <p:ph type="subTitle" idx="1"/>
          </p:nvPr>
        </p:nvSpPr>
        <p:spPr>
          <a:xfrm>
            <a:off x="1097280" y="4442556"/>
            <a:ext cx="10946674" cy="2114997"/>
          </a:xfrm>
        </p:spPr>
        <p:txBody>
          <a:bodyPr>
            <a:normAutofit/>
          </a:bodyPr>
          <a:lstStyle/>
          <a:p>
            <a:r>
              <a:rPr lang="en-US" b="1" dirty="0"/>
              <a:t>Presenters</a:t>
            </a:r>
            <a:r>
              <a:rPr lang="en-US" dirty="0"/>
              <a:t>: Or Raveh and guy Adler</a:t>
            </a:r>
          </a:p>
          <a:p>
            <a:r>
              <a:rPr lang="en-US" b="1" dirty="0"/>
              <a:t>Advisor:</a:t>
            </a:r>
            <a:r>
              <a:rPr lang="en-US" dirty="0"/>
              <a:t> Oran Rossenberg</a:t>
            </a:r>
            <a:endParaRPr lang="he-IL" dirty="0"/>
          </a:p>
          <a:p>
            <a:endParaRPr lang="en-US" b="1" dirty="0"/>
          </a:p>
          <a:p>
            <a:pPr rtl="0"/>
            <a:r>
              <a:rPr lang="en-US" sz="2600" b="1" dirty="0"/>
              <a:t>In collaboration with </a:t>
            </a:r>
            <a:r>
              <a:rPr lang="en-US" sz="2600" b="1" dirty="0" err="1"/>
              <a:t>Sha’ar</a:t>
            </a:r>
            <a:r>
              <a:rPr lang="en-US" sz="2600" b="1" dirty="0"/>
              <a:t> </a:t>
            </a:r>
            <a:r>
              <a:rPr lang="en-US" sz="2600" b="1" dirty="0" err="1"/>
              <a:t>Menashe</a:t>
            </a:r>
            <a:r>
              <a:rPr lang="en-US" sz="2600" b="1" dirty="0"/>
              <a:t> Mental Health Center</a:t>
            </a:r>
            <a:endParaRPr lang="en-US" sz="2600" dirty="0"/>
          </a:p>
          <a:p>
            <a:endParaRPr lang="he-IL" dirty="0"/>
          </a:p>
        </p:txBody>
      </p:sp>
      <p:sp>
        <p:nvSpPr>
          <p:cNvPr id="4" name="TextBox 3"/>
          <p:cNvSpPr txBox="1"/>
          <p:nvPr/>
        </p:nvSpPr>
        <p:spPr>
          <a:xfrm>
            <a:off x="9888583" y="3922169"/>
            <a:ext cx="1698171" cy="461665"/>
          </a:xfrm>
          <a:prstGeom prst="rect">
            <a:avLst/>
          </a:prstGeom>
          <a:noFill/>
        </p:spPr>
        <p:txBody>
          <a:bodyPr wrap="square" rtlCol="1">
            <a:spAutoFit/>
          </a:bodyPr>
          <a:lstStyle/>
          <a:p>
            <a:r>
              <a:rPr lang="en-US" sz="2400" dirty="0">
                <a:latin typeface="+mj-lt"/>
              </a:rPr>
              <a:t>14.08.17</a:t>
            </a:r>
            <a:endParaRPr lang="he-IL" sz="2400" dirty="0">
              <a:latin typeface="+mj-lt"/>
            </a:endParaRPr>
          </a:p>
        </p:txBody>
      </p:sp>
    </p:spTree>
    <p:extLst>
      <p:ext uri="{BB962C8B-B14F-4D97-AF65-F5344CB8AC3E}">
        <p14:creationId xmlns:p14="http://schemas.microsoft.com/office/powerpoint/2010/main" val="2218759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97CA-83BD-4CEE-947C-36C2102739C4}"/>
              </a:ext>
            </a:extLst>
          </p:cNvPr>
          <p:cNvSpPr>
            <a:spLocks noGrp="1"/>
          </p:cNvSpPr>
          <p:nvPr>
            <p:ph type="title"/>
          </p:nvPr>
        </p:nvSpPr>
        <p:spPr/>
        <p:txBody>
          <a:bodyPr/>
          <a:lstStyle/>
          <a:p>
            <a:r>
              <a:rPr lang="en-US" dirty="0"/>
              <a:t>Examined Gait Patterns</a:t>
            </a:r>
          </a:p>
        </p:txBody>
      </p:sp>
      <p:sp>
        <p:nvSpPr>
          <p:cNvPr id="4" name="Content Placeholder 3">
            <a:extLst>
              <a:ext uri="{FF2B5EF4-FFF2-40B4-BE49-F238E27FC236}">
                <a16:creationId xmlns:a16="http://schemas.microsoft.com/office/drawing/2014/main" id="{C15B2E60-4305-43E1-B32C-C129372AF0BC}"/>
              </a:ext>
            </a:extLst>
          </p:cNvPr>
          <p:cNvSpPr>
            <a:spLocks noGrp="1"/>
          </p:cNvSpPr>
          <p:nvPr>
            <p:ph idx="1"/>
          </p:nvPr>
        </p:nvSpPr>
        <p:spPr>
          <a:xfrm>
            <a:off x="1097280" y="1845733"/>
            <a:ext cx="10058400" cy="4599671"/>
          </a:xfrm>
        </p:spPr>
        <p:txBody>
          <a:bodyPr>
            <a:normAutofit/>
          </a:bodyPr>
          <a:lstStyle/>
          <a:p>
            <a:pPr algn="l" rtl="0">
              <a:buFont typeface="Wingdings" panose="05000000000000000000" pitchFamily="2" charset="2"/>
              <a:buChar char="Ø"/>
            </a:pPr>
            <a:r>
              <a:rPr lang="en-US" sz="2800" dirty="0"/>
              <a:t>Variable stride length -  from short to long strides</a:t>
            </a:r>
          </a:p>
          <a:p>
            <a:pPr algn="l" rtl="0">
              <a:buFont typeface="Wingdings" panose="05000000000000000000" pitchFamily="2" charset="2"/>
              <a:buChar char="Ø"/>
            </a:pPr>
            <a:r>
              <a:rPr lang="en-US" sz="2800" dirty="0"/>
              <a:t>Limping by dragging one leg</a:t>
            </a:r>
          </a:p>
          <a:p>
            <a:pPr algn="l" rtl="0">
              <a:buFont typeface="Wingdings" panose="05000000000000000000" pitchFamily="2" charset="2"/>
              <a:buChar char="Ø"/>
            </a:pPr>
            <a:r>
              <a:rPr lang="en-US" sz="2800" dirty="0"/>
              <a:t>Various hand movements and rigidity</a:t>
            </a:r>
          </a:p>
          <a:p>
            <a:pPr lvl="1" algn="l" rtl="0">
              <a:buFont typeface="Arial" panose="020B0604020202020204" pitchFamily="34" charset="0"/>
              <a:buChar char="•"/>
            </a:pPr>
            <a:r>
              <a:rPr lang="en-US" sz="2400" dirty="0"/>
              <a:t>Swinging hands parallel to the direction of walking</a:t>
            </a:r>
          </a:p>
          <a:p>
            <a:pPr lvl="1" algn="l" rtl="0">
              <a:buFont typeface="Arial" panose="020B0604020202020204" pitchFamily="34" charset="0"/>
              <a:buChar char="•"/>
            </a:pPr>
            <a:r>
              <a:rPr lang="en-US" sz="2400" dirty="0"/>
              <a:t>Swinging hands perpendicular to the direction of walking</a:t>
            </a:r>
          </a:p>
          <a:p>
            <a:pPr lvl="1" algn="l" rtl="0">
              <a:buFont typeface="Arial" panose="020B0604020202020204" pitchFamily="34" charset="0"/>
              <a:buChar char="•"/>
            </a:pPr>
            <a:r>
              <a:rPr lang="en-US" sz="2400" dirty="0"/>
              <a:t>Rigid hands</a:t>
            </a:r>
            <a:endParaRPr lang="en-US" sz="2800" dirty="0"/>
          </a:p>
          <a:p>
            <a:pPr algn="l" rtl="0">
              <a:buFont typeface="Wingdings" panose="05000000000000000000" pitchFamily="2" charset="2"/>
              <a:buChar char="Ø"/>
            </a:pPr>
            <a:endParaRPr lang="en-US" sz="2800" dirty="0"/>
          </a:p>
          <a:p>
            <a:pPr algn="l" rtl="0">
              <a:buFont typeface="Wingdings" panose="05000000000000000000" pitchFamily="2" charset="2"/>
              <a:buChar char="Ø"/>
            </a:pPr>
            <a:r>
              <a:rPr lang="en-US" sz="2800" dirty="0"/>
              <a:t>Each gait pattern was recorded with different intensities</a:t>
            </a:r>
          </a:p>
          <a:p>
            <a:pPr algn="l" rtl="0">
              <a:buFont typeface="Wingdings" panose="05000000000000000000" pitchFamily="2" charset="2"/>
              <a:buChar char="Ø"/>
            </a:pPr>
            <a:endParaRPr lang="en-US" sz="2800" dirty="0"/>
          </a:p>
        </p:txBody>
      </p:sp>
      <p:sp>
        <p:nvSpPr>
          <p:cNvPr id="5" name="TextBox 4">
            <a:extLst>
              <a:ext uri="{FF2B5EF4-FFF2-40B4-BE49-F238E27FC236}">
                <a16:creationId xmlns:a16="http://schemas.microsoft.com/office/drawing/2014/main" id="{E414CF68-BFF6-44C7-96BE-B88CAE687993}"/>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dirty="0"/>
              <a:t>Step 2: Data Collection</a:t>
            </a:r>
          </a:p>
        </p:txBody>
      </p:sp>
    </p:spTree>
    <p:extLst>
      <p:ext uri="{BB962C8B-B14F-4D97-AF65-F5344CB8AC3E}">
        <p14:creationId xmlns:p14="http://schemas.microsoft.com/office/powerpoint/2010/main" val="3865787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298C-0344-4A01-BAD7-9A9519C4AFFA}"/>
              </a:ext>
            </a:extLst>
          </p:cNvPr>
          <p:cNvSpPr>
            <a:spLocks noGrp="1"/>
          </p:cNvSpPr>
          <p:nvPr>
            <p:ph type="title"/>
          </p:nvPr>
        </p:nvSpPr>
        <p:spPr/>
        <p:txBody>
          <a:bodyPr/>
          <a:lstStyle/>
          <a:p>
            <a:r>
              <a:rPr lang="en-US" dirty="0"/>
              <a:t>Regular Gait Visualization</a:t>
            </a:r>
          </a:p>
        </p:txBody>
      </p:sp>
      <p:pic>
        <p:nvPicPr>
          <p:cNvPr id="6" name="Content Placeholder 5">
            <a:extLst>
              <a:ext uri="{FF2B5EF4-FFF2-40B4-BE49-F238E27FC236}">
                <a16:creationId xmlns:a16="http://schemas.microsoft.com/office/drawing/2014/main" id="{7F517461-58BA-48CA-925D-FE27C2A594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61945" y="1939518"/>
            <a:ext cx="4886325" cy="3343275"/>
          </a:xfrm>
        </p:spPr>
      </p:pic>
      <p:sp>
        <p:nvSpPr>
          <p:cNvPr id="7" name="TextBox 6">
            <a:extLst>
              <a:ext uri="{FF2B5EF4-FFF2-40B4-BE49-F238E27FC236}">
                <a16:creationId xmlns:a16="http://schemas.microsoft.com/office/drawing/2014/main" id="{5C65F3C6-972A-43FD-BCB0-3AEDD6B6F2F9}"/>
              </a:ext>
            </a:extLst>
          </p:cNvPr>
          <p:cNvSpPr txBox="1"/>
          <p:nvPr/>
        </p:nvSpPr>
        <p:spPr>
          <a:xfrm>
            <a:off x="1097280" y="1939518"/>
            <a:ext cx="5764665" cy="2554545"/>
          </a:xfrm>
          <a:prstGeom prst="rect">
            <a:avLst/>
          </a:prstGeom>
          <a:noFill/>
        </p:spPr>
        <p:txBody>
          <a:bodyPr wrap="square" rtlCol="1">
            <a:spAutoFit/>
          </a:bodyPr>
          <a:lstStyle/>
          <a:p>
            <a:pPr marL="457200" indent="-457200">
              <a:buClr>
                <a:schemeClr val="accent1"/>
              </a:buClr>
              <a:buFont typeface="Wingdings" panose="05000000000000000000" pitchFamily="2" charset="2"/>
              <a:buChar char="Ø"/>
            </a:pPr>
            <a:r>
              <a:rPr lang="en-US" sz="3200" dirty="0">
                <a:solidFill>
                  <a:schemeClr val="tx1">
                    <a:lumMod val="75000"/>
                    <a:lumOff val="25000"/>
                  </a:schemeClr>
                </a:solidFill>
              </a:rPr>
              <a:t>Can you see where the figure moves between cameras?</a:t>
            </a:r>
          </a:p>
          <a:p>
            <a:pPr marL="457200" indent="-457200">
              <a:buClr>
                <a:schemeClr val="accent1"/>
              </a:buClr>
              <a:buFont typeface="Wingdings" panose="05000000000000000000" pitchFamily="2" charset="2"/>
              <a:buChar char="Ø"/>
            </a:pPr>
            <a:endParaRPr lang="en-US" sz="3200" dirty="0">
              <a:solidFill>
                <a:schemeClr val="tx1">
                  <a:lumMod val="75000"/>
                  <a:lumOff val="25000"/>
                </a:schemeClr>
              </a:solidFill>
            </a:endParaRPr>
          </a:p>
          <a:p>
            <a:pPr marL="457200" indent="-457200">
              <a:buClr>
                <a:schemeClr val="accent1"/>
              </a:buClr>
              <a:buFont typeface="Wingdings" panose="05000000000000000000" pitchFamily="2" charset="2"/>
              <a:buChar char="Ø"/>
            </a:pPr>
            <a:endParaRPr lang="en-US" sz="3200" dirty="0">
              <a:solidFill>
                <a:schemeClr val="tx1">
                  <a:lumMod val="75000"/>
                  <a:lumOff val="25000"/>
                </a:schemeClr>
              </a:solidFill>
            </a:endParaRPr>
          </a:p>
          <a:p>
            <a:pPr marL="457200" indent="-457200">
              <a:buClr>
                <a:schemeClr val="accent1"/>
              </a:buClr>
              <a:buFont typeface="Wingdings" panose="05000000000000000000" pitchFamily="2" charset="2"/>
              <a:buChar char="Ø"/>
            </a:pPr>
            <a:r>
              <a:rPr lang="en-US" sz="3200" dirty="0">
                <a:solidFill>
                  <a:schemeClr val="tx1">
                    <a:lumMod val="75000"/>
                    <a:lumOff val="25000"/>
                  </a:schemeClr>
                </a:solidFill>
              </a:rPr>
              <a:t>Noise below the knees</a:t>
            </a:r>
            <a:endParaRPr lang="he-IL" sz="3200" dirty="0">
              <a:solidFill>
                <a:schemeClr val="tx1">
                  <a:lumMod val="75000"/>
                  <a:lumOff val="25000"/>
                </a:schemeClr>
              </a:solidFill>
            </a:endParaRPr>
          </a:p>
        </p:txBody>
      </p:sp>
      <p:sp>
        <p:nvSpPr>
          <p:cNvPr id="8" name="TextBox 7">
            <a:extLst>
              <a:ext uri="{FF2B5EF4-FFF2-40B4-BE49-F238E27FC236}">
                <a16:creationId xmlns:a16="http://schemas.microsoft.com/office/drawing/2014/main" id="{FEFFFE50-3804-4B55-9AD7-74DA3A556FB9}"/>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dirty="0"/>
              <a:t>Step 2: Data Collection</a:t>
            </a:r>
          </a:p>
        </p:txBody>
      </p:sp>
    </p:spTree>
    <p:extLst>
      <p:ext uri="{BB962C8B-B14F-4D97-AF65-F5344CB8AC3E}">
        <p14:creationId xmlns:p14="http://schemas.microsoft.com/office/powerpoint/2010/main" val="898708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298C-0344-4A01-BAD7-9A9519C4AFFA}"/>
              </a:ext>
            </a:extLst>
          </p:cNvPr>
          <p:cNvSpPr>
            <a:spLocks noGrp="1"/>
          </p:cNvSpPr>
          <p:nvPr>
            <p:ph type="title"/>
          </p:nvPr>
        </p:nvSpPr>
        <p:spPr/>
        <p:txBody>
          <a:bodyPr/>
          <a:lstStyle/>
          <a:p>
            <a:r>
              <a:rPr lang="en-US" dirty="0"/>
              <a:t>Swinging Hands Visualization</a:t>
            </a:r>
          </a:p>
        </p:txBody>
      </p:sp>
      <p:sp>
        <p:nvSpPr>
          <p:cNvPr id="4" name="TextBox 3">
            <a:extLst>
              <a:ext uri="{FF2B5EF4-FFF2-40B4-BE49-F238E27FC236}">
                <a16:creationId xmlns:a16="http://schemas.microsoft.com/office/drawing/2014/main" id="{D774FFF5-0C7F-4858-BF67-2BD79AE78719}"/>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dirty="0"/>
              <a:t>Step 2: Data Collection</a:t>
            </a:r>
          </a:p>
        </p:txBody>
      </p:sp>
      <p:pic>
        <p:nvPicPr>
          <p:cNvPr id="9" name="Content Placeholder 8">
            <a:extLst>
              <a:ext uri="{FF2B5EF4-FFF2-40B4-BE49-F238E27FC236}">
                <a16:creationId xmlns:a16="http://schemas.microsoft.com/office/drawing/2014/main" id="{3C28B18E-E12A-4775-A291-923FFE04BC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98772" y="1939518"/>
            <a:ext cx="4886325" cy="3343275"/>
          </a:xfrm>
        </p:spPr>
      </p:pic>
      <p:sp>
        <p:nvSpPr>
          <p:cNvPr id="6" name="TextBox 5">
            <a:extLst>
              <a:ext uri="{FF2B5EF4-FFF2-40B4-BE49-F238E27FC236}">
                <a16:creationId xmlns:a16="http://schemas.microsoft.com/office/drawing/2014/main" id="{837F2D46-ED7F-4FAC-A480-B928C45B71A3}"/>
              </a:ext>
            </a:extLst>
          </p:cNvPr>
          <p:cNvSpPr txBox="1"/>
          <p:nvPr/>
        </p:nvSpPr>
        <p:spPr>
          <a:xfrm>
            <a:off x="1097281" y="1939518"/>
            <a:ext cx="5401492" cy="2246769"/>
          </a:xfrm>
          <a:prstGeom prst="rect">
            <a:avLst/>
          </a:prstGeom>
          <a:noFill/>
        </p:spPr>
        <p:txBody>
          <a:bodyPr wrap="square" rtlCol="1">
            <a:spAutoFit/>
          </a:bodyPr>
          <a:lstStyle/>
          <a:p>
            <a:pPr marL="457200" indent="-457200">
              <a:buClr>
                <a:schemeClr val="accent1"/>
              </a:buClr>
              <a:buFont typeface="Wingdings" panose="05000000000000000000" pitchFamily="2" charset="2"/>
              <a:buChar char="Ø"/>
            </a:pPr>
            <a:r>
              <a:rPr lang="en-US" sz="2800" dirty="0">
                <a:solidFill>
                  <a:schemeClr val="tx1">
                    <a:lumMod val="75000"/>
                    <a:lumOff val="25000"/>
                  </a:schemeClr>
                </a:solidFill>
              </a:rPr>
              <a:t>Which parameters would you choose to identify this pattern?</a:t>
            </a:r>
          </a:p>
          <a:p>
            <a:pPr marL="457200" indent="-457200">
              <a:buClr>
                <a:schemeClr val="accent1"/>
              </a:buClr>
              <a:buFont typeface="Wingdings" panose="05000000000000000000" pitchFamily="2" charset="2"/>
              <a:buChar char="Ø"/>
            </a:pPr>
            <a:endParaRPr lang="en-US" sz="2800" dirty="0">
              <a:solidFill>
                <a:schemeClr val="tx1">
                  <a:lumMod val="75000"/>
                  <a:lumOff val="25000"/>
                </a:schemeClr>
              </a:solidFill>
            </a:endParaRPr>
          </a:p>
          <a:p>
            <a:pPr marL="457200" indent="-457200">
              <a:buClr>
                <a:schemeClr val="accent1"/>
              </a:buClr>
              <a:buFont typeface="Wingdings" panose="05000000000000000000" pitchFamily="2" charset="2"/>
              <a:buChar char="Ø"/>
            </a:pPr>
            <a:r>
              <a:rPr lang="en-US" sz="2800" dirty="0">
                <a:solidFill>
                  <a:schemeClr val="tx1">
                    <a:lumMod val="75000"/>
                    <a:lumOff val="25000"/>
                  </a:schemeClr>
                </a:solidFill>
              </a:rPr>
              <a:t>Which other walking patterns have the same parameters?</a:t>
            </a:r>
          </a:p>
        </p:txBody>
      </p:sp>
    </p:spTree>
    <p:extLst>
      <p:ext uri="{BB962C8B-B14F-4D97-AF65-F5344CB8AC3E}">
        <p14:creationId xmlns:p14="http://schemas.microsoft.com/office/powerpoint/2010/main" val="3760298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298C-0344-4A01-BAD7-9A9519C4AFFA}"/>
              </a:ext>
            </a:extLst>
          </p:cNvPr>
          <p:cNvSpPr>
            <a:spLocks noGrp="1"/>
          </p:cNvSpPr>
          <p:nvPr>
            <p:ph type="title"/>
          </p:nvPr>
        </p:nvSpPr>
        <p:spPr/>
        <p:txBody>
          <a:bodyPr/>
          <a:lstStyle/>
          <a:p>
            <a:r>
              <a:rPr lang="en-US" dirty="0"/>
              <a:t>Joints Error Estimation</a:t>
            </a:r>
          </a:p>
        </p:txBody>
      </p:sp>
      <p:pic>
        <p:nvPicPr>
          <p:cNvPr id="9" name="Content Placeholder 8">
            <a:extLst>
              <a:ext uri="{FF2B5EF4-FFF2-40B4-BE49-F238E27FC236}">
                <a16:creationId xmlns:a16="http://schemas.microsoft.com/office/drawing/2014/main" id="{3C28B18E-E12A-4775-A291-923FFE04BC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8773" y="2098445"/>
            <a:ext cx="4886325" cy="3333750"/>
          </a:xfrm>
        </p:spPr>
      </p:pic>
      <p:sp>
        <p:nvSpPr>
          <p:cNvPr id="6" name="TextBox 5">
            <a:extLst>
              <a:ext uri="{FF2B5EF4-FFF2-40B4-BE49-F238E27FC236}">
                <a16:creationId xmlns:a16="http://schemas.microsoft.com/office/drawing/2014/main" id="{90A8ABF9-B54E-4406-B0F6-19C5C442A3AF}"/>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dirty="0"/>
              <a:t>Step 2: Data Collection</a:t>
            </a:r>
          </a:p>
        </p:txBody>
      </p:sp>
      <p:sp>
        <p:nvSpPr>
          <p:cNvPr id="8" name="TextBox 7">
            <a:extLst>
              <a:ext uri="{FF2B5EF4-FFF2-40B4-BE49-F238E27FC236}">
                <a16:creationId xmlns:a16="http://schemas.microsoft.com/office/drawing/2014/main" id="{57E2AB97-0A2A-4829-89EB-C03FD30261D3}"/>
              </a:ext>
            </a:extLst>
          </p:cNvPr>
          <p:cNvSpPr txBox="1"/>
          <p:nvPr/>
        </p:nvSpPr>
        <p:spPr>
          <a:xfrm>
            <a:off x="1097281" y="1939518"/>
            <a:ext cx="5401492" cy="2062103"/>
          </a:xfrm>
          <a:prstGeom prst="rect">
            <a:avLst/>
          </a:prstGeom>
          <a:noFill/>
        </p:spPr>
        <p:txBody>
          <a:bodyPr wrap="square" rtlCol="1">
            <a:spAutoFit/>
          </a:bodyPr>
          <a:lstStyle/>
          <a:p>
            <a:pPr marL="457200" indent="-457200">
              <a:buClr>
                <a:schemeClr val="accent1"/>
              </a:buClr>
              <a:buFont typeface="Wingdings" panose="05000000000000000000" pitchFamily="2" charset="2"/>
              <a:buChar char="Ø"/>
            </a:pPr>
            <a:r>
              <a:rPr lang="en-US" sz="3200" dirty="0">
                <a:solidFill>
                  <a:schemeClr val="tx1">
                    <a:lumMod val="75000"/>
                    <a:lumOff val="25000"/>
                  </a:schemeClr>
                </a:solidFill>
              </a:rPr>
              <a:t>Will this damage the parameters estimation?</a:t>
            </a:r>
          </a:p>
          <a:p>
            <a:pPr marL="457200" indent="-457200">
              <a:buClr>
                <a:schemeClr val="accent1"/>
              </a:buClr>
              <a:buFont typeface="Wingdings" panose="05000000000000000000" pitchFamily="2" charset="2"/>
              <a:buChar char="Ø"/>
            </a:pPr>
            <a:endParaRPr lang="en-US" sz="3200" dirty="0">
              <a:solidFill>
                <a:schemeClr val="tx1">
                  <a:lumMod val="75000"/>
                  <a:lumOff val="25000"/>
                </a:schemeClr>
              </a:solidFill>
            </a:endParaRPr>
          </a:p>
          <a:p>
            <a:pPr marL="457200" indent="-457200">
              <a:buClr>
                <a:schemeClr val="accent1"/>
              </a:buClr>
              <a:buFont typeface="Wingdings" panose="05000000000000000000" pitchFamily="2" charset="2"/>
              <a:buChar char="Ø"/>
            </a:pPr>
            <a:r>
              <a:rPr lang="en-US" sz="3200" dirty="0">
                <a:solidFill>
                  <a:schemeClr val="tx1">
                    <a:lumMod val="75000"/>
                    <a:lumOff val="25000"/>
                  </a:schemeClr>
                </a:solidFill>
              </a:rPr>
              <a:t>Error is fixed in last camera</a:t>
            </a:r>
          </a:p>
        </p:txBody>
      </p:sp>
    </p:spTree>
    <p:extLst>
      <p:ext uri="{BB962C8B-B14F-4D97-AF65-F5344CB8AC3E}">
        <p14:creationId xmlns:p14="http://schemas.microsoft.com/office/powerpoint/2010/main" val="194745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298C-0344-4A01-BAD7-9A9519C4AFFA}"/>
              </a:ext>
            </a:extLst>
          </p:cNvPr>
          <p:cNvSpPr>
            <a:spLocks noGrp="1"/>
          </p:cNvSpPr>
          <p:nvPr>
            <p:ph type="title"/>
          </p:nvPr>
        </p:nvSpPr>
        <p:spPr/>
        <p:txBody>
          <a:bodyPr/>
          <a:lstStyle/>
          <a:p>
            <a:r>
              <a:rPr lang="en-US" dirty="0"/>
              <a:t>Possible Origins for Errors</a:t>
            </a:r>
          </a:p>
        </p:txBody>
      </p:sp>
      <p:pic>
        <p:nvPicPr>
          <p:cNvPr id="9" name="Content Placeholder 8">
            <a:extLst>
              <a:ext uri="{FF2B5EF4-FFF2-40B4-BE49-F238E27FC236}">
                <a16:creationId xmlns:a16="http://schemas.microsoft.com/office/drawing/2014/main" id="{3C28B18E-E12A-4775-A291-923FFE04BC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69355" y="1939518"/>
            <a:ext cx="4886325" cy="3333750"/>
          </a:xfrm>
        </p:spPr>
      </p:pic>
      <p:sp>
        <p:nvSpPr>
          <p:cNvPr id="6" name="TextBox 5">
            <a:extLst>
              <a:ext uri="{FF2B5EF4-FFF2-40B4-BE49-F238E27FC236}">
                <a16:creationId xmlns:a16="http://schemas.microsoft.com/office/drawing/2014/main" id="{72DA5F84-03ED-4188-8F44-BBDF6298CF69}"/>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dirty="0"/>
              <a:t>Step 2: Data Collection</a:t>
            </a:r>
          </a:p>
        </p:txBody>
      </p:sp>
      <p:sp>
        <p:nvSpPr>
          <p:cNvPr id="10" name="Content Placeholder 4">
            <a:extLst>
              <a:ext uri="{FF2B5EF4-FFF2-40B4-BE49-F238E27FC236}">
                <a16:creationId xmlns:a16="http://schemas.microsoft.com/office/drawing/2014/main" id="{48C871A9-BFD2-42B4-AB69-92034B717263}"/>
              </a:ext>
            </a:extLst>
          </p:cNvPr>
          <p:cNvSpPr txBox="1">
            <a:spLocks/>
          </p:cNvSpPr>
          <p:nvPr/>
        </p:nvSpPr>
        <p:spPr>
          <a:xfrm>
            <a:off x="1097280" y="1845734"/>
            <a:ext cx="5172075" cy="3427534"/>
          </a:xfrm>
          <a:prstGeom prst="rect">
            <a:avLst/>
          </a:prstGeom>
        </p:spPr>
        <p:txBody>
          <a:bodyPr vert="horz" lIns="0" tIns="45720" rIns="0" bIns="45720" rtlCol="0">
            <a:normAutofit/>
          </a:bodyPr>
          <a:lst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lgn="l" rtl="0">
              <a:buFont typeface="Arial" panose="020B0604020202020204" pitchFamily="34" charset="0"/>
              <a:buChar char="•"/>
            </a:pPr>
            <a:r>
              <a:rPr lang="en-US" sz="2800" dirty="0"/>
              <a:t>Camera locations</a:t>
            </a:r>
          </a:p>
          <a:p>
            <a:pPr lvl="1" algn="l" rtl="0">
              <a:buFont typeface="Arial" panose="020B0604020202020204" pitchFamily="34" charset="0"/>
              <a:buChar char="•"/>
            </a:pPr>
            <a:r>
              <a:rPr lang="en-US" sz="2800" dirty="0"/>
              <a:t>Communication problems</a:t>
            </a:r>
          </a:p>
          <a:p>
            <a:pPr lvl="1" algn="l" rtl="0">
              <a:buFont typeface="Arial" panose="020B0604020202020204" pitchFamily="34" charset="0"/>
              <a:buChar char="•"/>
            </a:pPr>
            <a:r>
              <a:rPr lang="en-US" sz="2800" dirty="0"/>
              <a:t>Technical issues</a:t>
            </a:r>
          </a:p>
          <a:p>
            <a:pPr lvl="1" algn="l" rtl="0">
              <a:buFont typeface="Arial" panose="020B0604020202020204" pitchFamily="34" charset="0"/>
              <a:buChar char="•"/>
            </a:pPr>
            <a:r>
              <a:rPr lang="en-US" sz="2800" dirty="0"/>
              <a:t>Adjusting the skeleton estimation algorithm</a:t>
            </a:r>
          </a:p>
        </p:txBody>
      </p:sp>
    </p:spTree>
    <p:extLst>
      <p:ext uri="{BB962C8B-B14F-4D97-AF65-F5344CB8AC3E}">
        <p14:creationId xmlns:p14="http://schemas.microsoft.com/office/powerpoint/2010/main" val="2367806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298C-0344-4A01-BAD7-9A9519C4AFFA}"/>
              </a:ext>
            </a:extLst>
          </p:cNvPr>
          <p:cNvSpPr>
            <a:spLocks noGrp="1"/>
          </p:cNvSpPr>
          <p:nvPr>
            <p:ph type="title"/>
          </p:nvPr>
        </p:nvSpPr>
        <p:spPr/>
        <p:txBody>
          <a:bodyPr/>
          <a:lstStyle/>
          <a:p>
            <a:r>
              <a:rPr lang="en-US" dirty="0"/>
              <a:t>Smoothness</a:t>
            </a:r>
          </a:p>
        </p:txBody>
      </p:sp>
      <p:sp>
        <p:nvSpPr>
          <p:cNvPr id="11" name="Content Placeholder 10">
            <a:extLst>
              <a:ext uri="{FF2B5EF4-FFF2-40B4-BE49-F238E27FC236}">
                <a16:creationId xmlns:a16="http://schemas.microsoft.com/office/drawing/2014/main" id="{463A4B6B-D25A-4891-A6EE-DEFEF9BB188A}"/>
              </a:ext>
            </a:extLst>
          </p:cNvPr>
          <p:cNvSpPr>
            <a:spLocks noGrp="1"/>
          </p:cNvSpPr>
          <p:nvPr>
            <p:ph idx="1"/>
          </p:nvPr>
        </p:nvSpPr>
        <p:spPr/>
        <p:txBody>
          <a:bodyPr/>
          <a:lstStyle/>
          <a:p>
            <a:pPr algn="l" rtl="0">
              <a:buFont typeface="Wingdings" panose="05000000000000000000" pitchFamily="2" charset="2"/>
              <a:buChar char="Ø"/>
            </a:pPr>
            <a:r>
              <a:rPr lang="en-US" dirty="0"/>
              <a:t>Regular gait, relatively smooth transition between cameras</a:t>
            </a:r>
          </a:p>
          <a:p>
            <a:pPr algn="l" rtl="0">
              <a:buFont typeface="Wingdings" panose="05000000000000000000" pitchFamily="2" charset="2"/>
              <a:buChar char="Ø"/>
            </a:pPr>
            <a:endParaRPr lang="en-US" dirty="0"/>
          </a:p>
          <a:p>
            <a:pPr algn="l" rtl="0">
              <a:buFont typeface="Wingdings" panose="05000000000000000000" pitchFamily="2" charset="2"/>
              <a:buChar char="Ø"/>
            </a:pPr>
            <a:endParaRPr lang="he-IL" dirty="0"/>
          </a:p>
        </p:txBody>
      </p:sp>
      <p:pic>
        <p:nvPicPr>
          <p:cNvPr id="12" name="Picture 11">
            <a:extLst>
              <a:ext uri="{FF2B5EF4-FFF2-40B4-BE49-F238E27FC236}">
                <a16:creationId xmlns:a16="http://schemas.microsoft.com/office/drawing/2014/main" id="{31B8B645-FAAA-49DD-9BA3-8D7D7EF9AE90}"/>
              </a:ext>
            </a:extLst>
          </p:cNvPr>
          <p:cNvPicPr>
            <a:picLocks noChangeAspect="1"/>
          </p:cNvPicPr>
          <p:nvPr/>
        </p:nvPicPr>
        <p:blipFill>
          <a:blip r:embed="rId2"/>
          <a:stretch>
            <a:fillRect/>
          </a:stretch>
        </p:blipFill>
        <p:spPr>
          <a:xfrm>
            <a:off x="2292096" y="2707458"/>
            <a:ext cx="7656535" cy="3702334"/>
          </a:xfrm>
          <a:prstGeom prst="rect">
            <a:avLst/>
          </a:prstGeom>
        </p:spPr>
      </p:pic>
      <p:sp>
        <p:nvSpPr>
          <p:cNvPr id="6" name="TextBox 5">
            <a:extLst>
              <a:ext uri="{FF2B5EF4-FFF2-40B4-BE49-F238E27FC236}">
                <a16:creationId xmlns:a16="http://schemas.microsoft.com/office/drawing/2014/main" id="{CE9B5E2B-18AC-41AE-81A2-EEECCE5678AB}"/>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dirty="0"/>
              <a:t>Step 2: Data Collection</a:t>
            </a:r>
          </a:p>
        </p:txBody>
      </p:sp>
    </p:spTree>
    <p:extLst>
      <p:ext uri="{BB962C8B-B14F-4D97-AF65-F5344CB8AC3E}">
        <p14:creationId xmlns:p14="http://schemas.microsoft.com/office/powerpoint/2010/main" val="200983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298C-0344-4A01-BAD7-9A9519C4AFFA}"/>
              </a:ext>
            </a:extLst>
          </p:cNvPr>
          <p:cNvSpPr>
            <a:spLocks noGrp="1"/>
          </p:cNvSpPr>
          <p:nvPr>
            <p:ph type="title"/>
          </p:nvPr>
        </p:nvSpPr>
        <p:spPr/>
        <p:txBody>
          <a:bodyPr/>
          <a:lstStyle/>
          <a:p>
            <a:r>
              <a:rPr lang="en-US" dirty="0"/>
              <a:t>Smoothness – Small Steps Pattern</a:t>
            </a:r>
          </a:p>
        </p:txBody>
      </p:sp>
      <p:sp>
        <p:nvSpPr>
          <p:cNvPr id="11" name="Content Placeholder 10">
            <a:extLst>
              <a:ext uri="{FF2B5EF4-FFF2-40B4-BE49-F238E27FC236}">
                <a16:creationId xmlns:a16="http://schemas.microsoft.com/office/drawing/2014/main" id="{463A4B6B-D25A-4891-A6EE-DEFEF9BB188A}"/>
              </a:ext>
            </a:extLst>
          </p:cNvPr>
          <p:cNvSpPr>
            <a:spLocks noGrp="1"/>
          </p:cNvSpPr>
          <p:nvPr>
            <p:ph idx="1"/>
          </p:nvPr>
        </p:nvSpPr>
        <p:spPr/>
        <p:txBody>
          <a:bodyPr>
            <a:normAutofit/>
          </a:bodyPr>
          <a:lstStyle/>
          <a:p>
            <a:pPr algn="l" rtl="0">
              <a:buFont typeface="Wingdings" panose="05000000000000000000" pitchFamily="2" charset="2"/>
              <a:buChar char="Ø"/>
            </a:pPr>
            <a:r>
              <a:rPr lang="en-US" sz="2800" dirty="0"/>
              <a:t>Can you see where the transition between cameras occurs?</a:t>
            </a:r>
            <a:endParaRPr lang="he-IL" sz="2800" dirty="0"/>
          </a:p>
        </p:txBody>
      </p:sp>
      <p:pic>
        <p:nvPicPr>
          <p:cNvPr id="6" name="Picture 5">
            <a:extLst>
              <a:ext uri="{FF2B5EF4-FFF2-40B4-BE49-F238E27FC236}">
                <a16:creationId xmlns:a16="http://schemas.microsoft.com/office/drawing/2014/main" id="{39C49B94-2012-4959-96BF-CC018E1424E5}"/>
              </a:ext>
            </a:extLst>
          </p:cNvPr>
          <p:cNvPicPr>
            <a:picLocks noChangeAspect="1"/>
          </p:cNvPicPr>
          <p:nvPr/>
        </p:nvPicPr>
        <p:blipFill rotWithShape="1">
          <a:blip r:embed="rId3"/>
          <a:srcRect t="2521"/>
          <a:stretch/>
        </p:blipFill>
        <p:spPr>
          <a:xfrm>
            <a:off x="2425691" y="2300350"/>
            <a:ext cx="7011386" cy="4056443"/>
          </a:xfrm>
          <a:prstGeom prst="rect">
            <a:avLst/>
          </a:prstGeom>
        </p:spPr>
      </p:pic>
      <p:sp>
        <p:nvSpPr>
          <p:cNvPr id="3" name="Oval 2">
            <a:extLst>
              <a:ext uri="{FF2B5EF4-FFF2-40B4-BE49-F238E27FC236}">
                <a16:creationId xmlns:a16="http://schemas.microsoft.com/office/drawing/2014/main" id="{47C33267-07AF-47A8-97DC-C60629AEBD8F}"/>
              </a:ext>
            </a:extLst>
          </p:cNvPr>
          <p:cNvSpPr/>
          <p:nvPr/>
        </p:nvSpPr>
        <p:spPr>
          <a:xfrm>
            <a:off x="5568462" y="3106615"/>
            <a:ext cx="362922" cy="8792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TextBox 6">
            <a:extLst>
              <a:ext uri="{FF2B5EF4-FFF2-40B4-BE49-F238E27FC236}">
                <a16:creationId xmlns:a16="http://schemas.microsoft.com/office/drawing/2014/main" id="{D99B9CA1-70ED-4FE5-AD92-D677A55C6FF5}"/>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dirty="0"/>
              <a:t>Step 2: Data Collection</a:t>
            </a:r>
          </a:p>
        </p:txBody>
      </p:sp>
    </p:spTree>
    <p:extLst>
      <p:ext uri="{BB962C8B-B14F-4D97-AF65-F5344CB8AC3E}">
        <p14:creationId xmlns:p14="http://schemas.microsoft.com/office/powerpoint/2010/main" val="419285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6F40-4662-4A7F-BB1A-1AD7E4E76FB2}"/>
              </a:ext>
            </a:extLst>
          </p:cNvPr>
          <p:cNvSpPr>
            <a:spLocks noGrp="1"/>
          </p:cNvSpPr>
          <p:nvPr>
            <p:ph type="title"/>
          </p:nvPr>
        </p:nvSpPr>
        <p:spPr/>
        <p:txBody>
          <a:bodyPr/>
          <a:lstStyle/>
          <a:p>
            <a:r>
              <a:rPr lang="en-US" dirty="0"/>
              <a:t>Parameters Estimation</a:t>
            </a:r>
          </a:p>
        </p:txBody>
      </p:sp>
      <p:sp>
        <p:nvSpPr>
          <p:cNvPr id="5" name="Content Placeholder 4">
            <a:extLst>
              <a:ext uri="{FF2B5EF4-FFF2-40B4-BE49-F238E27FC236}">
                <a16:creationId xmlns:a16="http://schemas.microsoft.com/office/drawing/2014/main" id="{E7E3E93C-2995-43EF-BADF-520AF3B56A37}"/>
              </a:ext>
            </a:extLst>
          </p:cNvPr>
          <p:cNvSpPr>
            <a:spLocks noGrp="1"/>
          </p:cNvSpPr>
          <p:nvPr>
            <p:ph idx="1"/>
          </p:nvPr>
        </p:nvSpPr>
        <p:spPr>
          <a:xfrm>
            <a:off x="1097280" y="1820095"/>
            <a:ext cx="10058400" cy="4774141"/>
          </a:xfrm>
        </p:spPr>
        <p:txBody>
          <a:bodyPr>
            <a:normAutofit fontScale="92500" lnSpcReduction="20000"/>
          </a:bodyPr>
          <a:lstStyle/>
          <a:p>
            <a:pPr algn="l" rtl="0">
              <a:buFont typeface="Wingdings" panose="05000000000000000000" pitchFamily="2" charset="2"/>
              <a:buChar char="Ø"/>
            </a:pPr>
            <a:r>
              <a:rPr lang="en-US" sz="3000" dirty="0"/>
              <a:t>Use raw input of skeleton joints</a:t>
            </a:r>
          </a:p>
          <a:p>
            <a:pPr algn="l" rtl="0">
              <a:buFont typeface="Wingdings" panose="05000000000000000000" pitchFamily="2" charset="2"/>
              <a:buChar char="Ø"/>
            </a:pPr>
            <a:endParaRPr lang="en-US" sz="3000" dirty="0"/>
          </a:p>
          <a:p>
            <a:pPr algn="l" rtl="0">
              <a:buFont typeface="Wingdings" panose="05000000000000000000" pitchFamily="2" charset="2"/>
              <a:buChar char="Ø"/>
            </a:pPr>
            <a:r>
              <a:rPr lang="en-US" sz="3000" dirty="0"/>
              <a:t>Calculate virtual points:</a:t>
            </a:r>
          </a:p>
          <a:p>
            <a:pPr lvl="1" algn="l" rtl="0">
              <a:buFont typeface="Arial" panose="020B0604020202020204" pitchFamily="34" charset="0"/>
              <a:buChar char="•"/>
            </a:pPr>
            <a:r>
              <a:rPr lang="en-US" sz="2600" dirty="0"/>
              <a:t>Difference between ankles</a:t>
            </a:r>
          </a:p>
          <a:p>
            <a:pPr lvl="1" algn="l" rtl="0">
              <a:buFont typeface="Arial" panose="020B0604020202020204" pitchFamily="34" charset="0"/>
              <a:buChar char="•"/>
            </a:pPr>
            <a:r>
              <a:rPr lang="en-US" sz="2600" dirty="0"/>
              <a:t>Center of Mass</a:t>
            </a:r>
          </a:p>
          <a:p>
            <a:pPr lvl="1" algn="l" rtl="0">
              <a:buFont typeface="Arial" panose="020B0604020202020204" pitchFamily="34" charset="0"/>
              <a:buChar char="•"/>
            </a:pPr>
            <a:r>
              <a:rPr lang="en-US" sz="2600" dirty="0"/>
              <a:t>Any combination of the regular points</a:t>
            </a:r>
            <a:endParaRPr lang="en-US" sz="2400" dirty="0"/>
          </a:p>
          <a:p>
            <a:pPr lvl="1" algn="l" rtl="0">
              <a:buFont typeface="Arial" panose="020B0604020202020204" pitchFamily="34" charset="0"/>
              <a:buChar char="•"/>
            </a:pPr>
            <a:endParaRPr lang="en-US" sz="2400" dirty="0"/>
          </a:p>
          <a:p>
            <a:pPr algn="l" rtl="0">
              <a:buFont typeface="Wingdings" panose="05000000000000000000" pitchFamily="2" charset="2"/>
              <a:buChar char="Ø"/>
            </a:pPr>
            <a:r>
              <a:rPr lang="en-US" sz="3000" dirty="0"/>
              <a:t>Calculate parameters</a:t>
            </a:r>
          </a:p>
          <a:p>
            <a:pPr lvl="1" algn="l" rtl="0">
              <a:buFont typeface="Arial" panose="020B0604020202020204" pitchFamily="34" charset="0"/>
              <a:buChar char="•"/>
            </a:pPr>
            <a:r>
              <a:rPr lang="en-US" sz="2600" dirty="0"/>
              <a:t>Dominant frequency</a:t>
            </a:r>
          </a:p>
          <a:p>
            <a:pPr lvl="1" algn="l" rtl="0">
              <a:buFont typeface="Arial" panose="020B0604020202020204" pitchFamily="34" charset="0"/>
              <a:buChar char="•"/>
            </a:pPr>
            <a:r>
              <a:rPr lang="en-US" sz="2600" dirty="0"/>
              <a:t>Standard deviation</a:t>
            </a:r>
          </a:p>
          <a:p>
            <a:pPr lvl="1" algn="l" rtl="0">
              <a:buFont typeface="Arial" panose="020B0604020202020204" pitchFamily="34" charset="0"/>
              <a:buChar char="•"/>
            </a:pPr>
            <a:r>
              <a:rPr lang="en-US" sz="2600" dirty="0"/>
              <a:t>Mean value</a:t>
            </a:r>
          </a:p>
          <a:p>
            <a:pPr lvl="1" algn="l" rtl="0">
              <a:buFont typeface="Arial" panose="020B0604020202020204" pitchFamily="34" charset="0"/>
              <a:buChar char="•"/>
            </a:pPr>
            <a:r>
              <a:rPr lang="en-US" sz="2600" dirty="0"/>
              <a:t>Velocity</a:t>
            </a:r>
          </a:p>
        </p:txBody>
      </p:sp>
      <p:sp>
        <p:nvSpPr>
          <p:cNvPr id="4" name="TextBox 3">
            <a:extLst>
              <a:ext uri="{FF2B5EF4-FFF2-40B4-BE49-F238E27FC236}">
                <a16:creationId xmlns:a16="http://schemas.microsoft.com/office/drawing/2014/main" id="{24C505BE-5689-4060-8EC1-198E6E51AA22}"/>
              </a:ext>
            </a:extLst>
          </p:cNvPr>
          <p:cNvSpPr txBox="1"/>
          <p:nvPr/>
        </p:nvSpPr>
        <p:spPr>
          <a:xfrm>
            <a:off x="501254" y="259170"/>
            <a:ext cx="3747541" cy="523220"/>
          </a:xfrm>
          <a:prstGeom prst="rect">
            <a:avLst/>
          </a:prstGeom>
          <a:noFill/>
          <a:ln>
            <a:solidFill>
              <a:srgbClr val="FF0000"/>
            </a:solidFill>
          </a:ln>
        </p:spPr>
        <p:txBody>
          <a:bodyPr wrap="square" rtlCol="0">
            <a:spAutoFit/>
          </a:bodyPr>
          <a:lstStyle/>
          <a:p>
            <a:r>
              <a:rPr lang="en-US" sz="2800" b="1" dirty="0">
                <a:latin typeface="+mj-lt"/>
              </a:rPr>
              <a:t>Step 3: Gait Parameters</a:t>
            </a:r>
          </a:p>
        </p:txBody>
      </p:sp>
    </p:spTree>
    <p:extLst>
      <p:ext uri="{BB962C8B-B14F-4D97-AF65-F5344CB8AC3E}">
        <p14:creationId xmlns:p14="http://schemas.microsoft.com/office/powerpoint/2010/main" val="2655460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3952-D86B-420A-B18B-BDA3CE812238}"/>
              </a:ext>
            </a:extLst>
          </p:cNvPr>
          <p:cNvSpPr>
            <a:spLocks noGrp="1"/>
          </p:cNvSpPr>
          <p:nvPr>
            <p:ph type="title"/>
          </p:nvPr>
        </p:nvSpPr>
        <p:spPr/>
        <p:txBody>
          <a:bodyPr/>
          <a:lstStyle/>
          <a:p>
            <a:r>
              <a:rPr lang="en-US" dirty="0"/>
              <a:t>Perpendicular Swinging</a:t>
            </a:r>
          </a:p>
        </p:txBody>
      </p:sp>
      <p:sp>
        <p:nvSpPr>
          <p:cNvPr id="3" name="Content Placeholder 2">
            <a:extLst>
              <a:ext uri="{FF2B5EF4-FFF2-40B4-BE49-F238E27FC236}">
                <a16:creationId xmlns:a16="http://schemas.microsoft.com/office/drawing/2014/main" id="{7B53B456-094A-47A9-A780-31737F8A5F8B}"/>
              </a:ext>
            </a:extLst>
          </p:cNvPr>
          <p:cNvSpPr>
            <a:spLocks noGrp="1"/>
          </p:cNvSpPr>
          <p:nvPr>
            <p:ph idx="1"/>
          </p:nvPr>
        </p:nvSpPr>
        <p:spPr/>
        <p:txBody>
          <a:bodyPr>
            <a:normAutofit/>
          </a:bodyPr>
          <a:lstStyle/>
          <a:p>
            <a:pPr algn="l" rtl="0">
              <a:buFont typeface="Wingdings" panose="05000000000000000000" pitchFamily="2" charset="2"/>
              <a:buChar char="Ø"/>
            </a:pPr>
            <a:r>
              <a:rPr lang="en-US" sz="2400" dirty="0"/>
              <a:t>Average squared distance between hands for each axis</a:t>
            </a:r>
          </a:p>
          <a:p>
            <a:pPr lvl="1" algn="l" rtl="0">
              <a:buFont typeface="Arial" panose="020B0604020202020204" pitchFamily="34" charset="0"/>
              <a:buChar char="•"/>
            </a:pPr>
            <a:r>
              <a:rPr lang="en-US" sz="2400" dirty="0"/>
              <a:t>Noticeable variation in the </a:t>
            </a:r>
            <a:r>
              <a:rPr lang="en-US" sz="2400" b="1" dirty="0"/>
              <a:t>y axis</a:t>
            </a:r>
          </a:p>
          <a:p>
            <a:pPr lvl="1" algn="l" rtl="0">
              <a:buFont typeface="Arial" panose="020B0604020202020204" pitchFamily="34" charset="0"/>
              <a:buChar char="•"/>
            </a:pPr>
            <a:r>
              <a:rPr lang="en-US" sz="2400" dirty="0"/>
              <a:t>Estimated parameters: </a:t>
            </a:r>
          </a:p>
        </p:txBody>
      </p:sp>
      <p:pic>
        <p:nvPicPr>
          <p:cNvPr id="4" name="Content Placeholder 8">
            <a:extLst>
              <a:ext uri="{FF2B5EF4-FFF2-40B4-BE49-F238E27FC236}">
                <a16:creationId xmlns:a16="http://schemas.microsoft.com/office/drawing/2014/main" id="{0516583D-D2C6-4111-91D8-C7CD0029C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947" y="243684"/>
            <a:ext cx="3616960" cy="2474762"/>
          </a:xfrm>
          <a:prstGeom prst="rect">
            <a:avLst/>
          </a:prstGeom>
          <a:ln>
            <a:solidFill>
              <a:schemeClr val="tx1"/>
            </a:solidFill>
          </a:ln>
        </p:spPr>
      </p:pic>
      <p:graphicFrame>
        <p:nvGraphicFramePr>
          <p:cNvPr id="7" name="Table 6">
            <a:extLst>
              <a:ext uri="{FF2B5EF4-FFF2-40B4-BE49-F238E27FC236}">
                <a16:creationId xmlns:a16="http://schemas.microsoft.com/office/drawing/2014/main" id="{540AE2B6-9967-434B-A6B9-FEF0F8224AC0}"/>
              </a:ext>
            </a:extLst>
          </p:cNvPr>
          <p:cNvGraphicFramePr>
            <a:graphicFrameLocks noGrp="1"/>
          </p:cNvGraphicFramePr>
          <p:nvPr>
            <p:extLst>
              <p:ext uri="{D42A27DB-BD31-4B8C-83A1-F6EECF244321}">
                <p14:modId xmlns:p14="http://schemas.microsoft.com/office/powerpoint/2010/main" val="2006988406"/>
              </p:ext>
            </p:extLst>
          </p:nvPr>
        </p:nvGraphicFramePr>
        <p:xfrm>
          <a:off x="3123240" y="3085243"/>
          <a:ext cx="6377354" cy="1341120"/>
        </p:xfrm>
        <a:graphic>
          <a:graphicData uri="http://schemas.openxmlformats.org/drawingml/2006/table">
            <a:tbl>
              <a:tblPr firstRow="1" bandRow="1">
                <a:tableStyleId>{5C22544A-7EE6-4342-B048-85BDC9FD1C3A}</a:tableStyleId>
              </a:tblPr>
              <a:tblGrid>
                <a:gridCol w="3188677">
                  <a:extLst>
                    <a:ext uri="{9D8B030D-6E8A-4147-A177-3AD203B41FA5}">
                      <a16:colId xmlns:a16="http://schemas.microsoft.com/office/drawing/2014/main" val="821661978"/>
                    </a:ext>
                  </a:extLst>
                </a:gridCol>
                <a:gridCol w="3188677">
                  <a:extLst>
                    <a:ext uri="{9D8B030D-6E8A-4147-A177-3AD203B41FA5}">
                      <a16:colId xmlns:a16="http://schemas.microsoft.com/office/drawing/2014/main" val="460744732"/>
                    </a:ext>
                  </a:extLst>
                </a:gridCol>
              </a:tblGrid>
              <a:tr h="224675">
                <a:tc>
                  <a:txBody>
                    <a:bodyPr/>
                    <a:lstStyle/>
                    <a:p>
                      <a:pPr algn="ctr"/>
                      <a:r>
                        <a:rPr lang="en-US" sz="1600" dirty="0"/>
                        <a:t>Direction</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600" dirty="0"/>
                        <a:t>Average Squared Distance [m^2]</a:t>
                      </a:r>
                    </a:p>
                  </a:txBody>
                  <a:tcPr/>
                </a:tc>
                <a:extLst>
                  <a:ext uri="{0D108BD9-81ED-4DB2-BD59-A6C34878D82A}">
                    <a16:rowId xmlns:a16="http://schemas.microsoft.com/office/drawing/2014/main" val="1747676009"/>
                  </a:ext>
                </a:extLst>
              </a:tr>
              <a:tr h="224675">
                <a:tc>
                  <a:txBody>
                    <a:bodyPr/>
                    <a:lstStyle/>
                    <a:p>
                      <a:pPr algn="ctr"/>
                      <a:r>
                        <a:rPr lang="en-US" sz="1600" dirty="0"/>
                        <a:t>Anterior Posterior</a:t>
                      </a:r>
                    </a:p>
                  </a:txBody>
                  <a:tcPr/>
                </a:tc>
                <a:tc>
                  <a:txBody>
                    <a:bodyPr/>
                    <a:lstStyle/>
                    <a:p>
                      <a:pPr algn="ctr"/>
                      <a:r>
                        <a:rPr lang="en-US" sz="1600" dirty="0"/>
                        <a:t>0.003</a:t>
                      </a:r>
                    </a:p>
                  </a:txBody>
                  <a:tcPr/>
                </a:tc>
                <a:extLst>
                  <a:ext uri="{0D108BD9-81ED-4DB2-BD59-A6C34878D82A}">
                    <a16:rowId xmlns:a16="http://schemas.microsoft.com/office/drawing/2014/main" val="2674898278"/>
                  </a:ext>
                </a:extLst>
              </a:tr>
              <a:tr h="224675">
                <a:tc>
                  <a:txBody>
                    <a:bodyPr/>
                    <a:lstStyle/>
                    <a:p>
                      <a:pPr algn="ctr"/>
                      <a:r>
                        <a:rPr lang="en-US" sz="1600" dirty="0"/>
                        <a:t>Medial Lateral</a:t>
                      </a:r>
                    </a:p>
                  </a:txBody>
                  <a:tcPr/>
                </a:tc>
                <a:tc>
                  <a:txBody>
                    <a:bodyPr/>
                    <a:lstStyle/>
                    <a:p>
                      <a:pPr algn="ctr"/>
                      <a:r>
                        <a:rPr lang="en-US" sz="1600" dirty="0"/>
                        <a:t>0.27</a:t>
                      </a:r>
                    </a:p>
                  </a:txBody>
                  <a:tcPr/>
                </a:tc>
                <a:extLst>
                  <a:ext uri="{0D108BD9-81ED-4DB2-BD59-A6C34878D82A}">
                    <a16:rowId xmlns:a16="http://schemas.microsoft.com/office/drawing/2014/main" val="2636830582"/>
                  </a:ext>
                </a:extLst>
              </a:tr>
              <a:tr h="224675">
                <a:tc>
                  <a:txBody>
                    <a:bodyPr/>
                    <a:lstStyle/>
                    <a:p>
                      <a:pPr algn="ctr"/>
                      <a:r>
                        <a:rPr lang="en-US" sz="1600" dirty="0"/>
                        <a:t>Vertical</a:t>
                      </a:r>
                    </a:p>
                  </a:txBody>
                  <a:tcPr/>
                </a:tc>
                <a:tc>
                  <a:txBody>
                    <a:bodyPr/>
                    <a:lstStyle/>
                    <a:p>
                      <a:pPr algn="ctr"/>
                      <a:r>
                        <a:rPr lang="en-US" sz="1600" dirty="0"/>
                        <a:t>0.002</a:t>
                      </a:r>
                    </a:p>
                  </a:txBody>
                  <a:tcPr/>
                </a:tc>
                <a:extLst>
                  <a:ext uri="{0D108BD9-81ED-4DB2-BD59-A6C34878D82A}">
                    <a16:rowId xmlns:a16="http://schemas.microsoft.com/office/drawing/2014/main" val="4286195248"/>
                  </a:ext>
                </a:extLst>
              </a:tr>
            </a:tbl>
          </a:graphicData>
        </a:graphic>
      </p:graphicFrame>
      <p:pic>
        <p:nvPicPr>
          <p:cNvPr id="8" name="Picture 7">
            <a:extLst>
              <a:ext uri="{FF2B5EF4-FFF2-40B4-BE49-F238E27FC236}">
                <a16:creationId xmlns:a16="http://schemas.microsoft.com/office/drawing/2014/main" id="{A76B95C1-AC42-4232-9DFB-0BB7E8D5B792}"/>
              </a:ext>
            </a:extLst>
          </p:cNvPr>
          <p:cNvPicPr>
            <a:picLocks noChangeAspect="1"/>
          </p:cNvPicPr>
          <p:nvPr/>
        </p:nvPicPr>
        <p:blipFill>
          <a:blip r:embed="rId3"/>
          <a:stretch>
            <a:fillRect/>
          </a:stretch>
        </p:blipFill>
        <p:spPr>
          <a:xfrm>
            <a:off x="759142" y="4654502"/>
            <a:ext cx="10734675" cy="1924050"/>
          </a:xfrm>
          <a:prstGeom prst="rect">
            <a:avLst/>
          </a:prstGeom>
          <a:ln>
            <a:solidFill>
              <a:schemeClr val="tx1"/>
            </a:solidFill>
          </a:ln>
        </p:spPr>
      </p:pic>
      <p:sp>
        <p:nvSpPr>
          <p:cNvPr id="9" name="TextBox 8">
            <a:extLst>
              <a:ext uri="{FF2B5EF4-FFF2-40B4-BE49-F238E27FC236}">
                <a16:creationId xmlns:a16="http://schemas.microsoft.com/office/drawing/2014/main" id="{77E681B0-4F93-493C-B74F-B1C4391E0C82}"/>
              </a:ext>
            </a:extLst>
          </p:cNvPr>
          <p:cNvSpPr txBox="1"/>
          <p:nvPr/>
        </p:nvSpPr>
        <p:spPr>
          <a:xfrm>
            <a:off x="501254" y="259170"/>
            <a:ext cx="3747541" cy="523220"/>
          </a:xfrm>
          <a:prstGeom prst="rect">
            <a:avLst/>
          </a:prstGeom>
          <a:noFill/>
          <a:ln>
            <a:solidFill>
              <a:srgbClr val="FF0000"/>
            </a:solidFill>
          </a:ln>
        </p:spPr>
        <p:txBody>
          <a:bodyPr wrap="square" rtlCol="0">
            <a:spAutoFit/>
          </a:bodyPr>
          <a:lstStyle/>
          <a:p>
            <a:r>
              <a:rPr lang="en-US" sz="2800" b="1" dirty="0">
                <a:latin typeface="+mj-lt"/>
              </a:rPr>
              <a:t>Step 3: Gait Parameters</a:t>
            </a:r>
          </a:p>
        </p:txBody>
      </p:sp>
    </p:spTree>
    <p:extLst>
      <p:ext uri="{BB962C8B-B14F-4D97-AF65-F5344CB8AC3E}">
        <p14:creationId xmlns:p14="http://schemas.microsoft.com/office/powerpoint/2010/main" val="204160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3952-D86B-420A-B18B-BDA3CE812238}"/>
              </a:ext>
            </a:extLst>
          </p:cNvPr>
          <p:cNvSpPr>
            <a:spLocks noGrp="1"/>
          </p:cNvSpPr>
          <p:nvPr>
            <p:ph type="title"/>
          </p:nvPr>
        </p:nvSpPr>
        <p:spPr/>
        <p:txBody>
          <a:bodyPr/>
          <a:lstStyle/>
          <a:p>
            <a:r>
              <a:rPr lang="en-US" dirty="0"/>
              <a:t>Parallel Swinging</a:t>
            </a:r>
          </a:p>
        </p:txBody>
      </p:sp>
      <p:sp>
        <p:nvSpPr>
          <p:cNvPr id="3" name="Content Placeholder 2">
            <a:extLst>
              <a:ext uri="{FF2B5EF4-FFF2-40B4-BE49-F238E27FC236}">
                <a16:creationId xmlns:a16="http://schemas.microsoft.com/office/drawing/2014/main" id="{7B53B456-094A-47A9-A780-31737F8A5F8B}"/>
              </a:ext>
            </a:extLst>
          </p:cNvPr>
          <p:cNvSpPr>
            <a:spLocks noGrp="1"/>
          </p:cNvSpPr>
          <p:nvPr>
            <p:ph idx="1"/>
          </p:nvPr>
        </p:nvSpPr>
        <p:spPr/>
        <p:txBody>
          <a:bodyPr>
            <a:normAutofit/>
          </a:bodyPr>
          <a:lstStyle/>
          <a:p>
            <a:pPr algn="l" rtl="0">
              <a:buFont typeface="Wingdings" panose="05000000000000000000" pitchFamily="2" charset="2"/>
              <a:buChar char="Ø"/>
            </a:pPr>
            <a:r>
              <a:rPr lang="en-US" sz="2400" dirty="0"/>
              <a:t>Average squared distance between hands for each axis</a:t>
            </a:r>
          </a:p>
          <a:p>
            <a:pPr lvl="1" algn="l" rtl="0">
              <a:buFont typeface="Arial" panose="020B0604020202020204" pitchFamily="34" charset="0"/>
              <a:buChar char="•"/>
            </a:pPr>
            <a:r>
              <a:rPr lang="en-US" sz="2400" dirty="0"/>
              <a:t>Noticeable variation in the </a:t>
            </a:r>
            <a:r>
              <a:rPr lang="en-US" sz="2400" b="1" dirty="0"/>
              <a:t>x and z axis</a:t>
            </a:r>
          </a:p>
          <a:p>
            <a:pPr lvl="1" algn="l" rtl="0">
              <a:buFont typeface="Arial" panose="020B0604020202020204" pitchFamily="34" charset="0"/>
              <a:buChar char="•"/>
            </a:pPr>
            <a:r>
              <a:rPr lang="en-US" sz="2400" dirty="0"/>
              <a:t>Estimated parameters: </a:t>
            </a:r>
          </a:p>
        </p:txBody>
      </p:sp>
      <p:graphicFrame>
        <p:nvGraphicFramePr>
          <p:cNvPr id="7" name="Table 6">
            <a:extLst>
              <a:ext uri="{FF2B5EF4-FFF2-40B4-BE49-F238E27FC236}">
                <a16:creationId xmlns:a16="http://schemas.microsoft.com/office/drawing/2014/main" id="{540AE2B6-9967-434B-A6B9-FEF0F8224AC0}"/>
              </a:ext>
            </a:extLst>
          </p:cNvPr>
          <p:cNvGraphicFramePr>
            <a:graphicFrameLocks noGrp="1"/>
          </p:cNvGraphicFramePr>
          <p:nvPr>
            <p:extLst>
              <p:ext uri="{D42A27DB-BD31-4B8C-83A1-F6EECF244321}">
                <p14:modId xmlns:p14="http://schemas.microsoft.com/office/powerpoint/2010/main" val="4216435857"/>
              </p:ext>
            </p:extLst>
          </p:nvPr>
        </p:nvGraphicFramePr>
        <p:xfrm>
          <a:off x="3137095" y="3282426"/>
          <a:ext cx="6377354" cy="1341120"/>
        </p:xfrm>
        <a:graphic>
          <a:graphicData uri="http://schemas.openxmlformats.org/drawingml/2006/table">
            <a:tbl>
              <a:tblPr firstRow="1" bandRow="1">
                <a:tableStyleId>{5C22544A-7EE6-4342-B048-85BDC9FD1C3A}</a:tableStyleId>
              </a:tblPr>
              <a:tblGrid>
                <a:gridCol w="3188677">
                  <a:extLst>
                    <a:ext uri="{9D8B030D-6E8A-4147-A177-3AD203B41FA5}">
                      <a16:colId xmlns:a16="http://schemas.microsoft.com/office/drawing/2014/main" val="821661978"/>
                    </a:ext>
                  </a:extLst>
                </a:gridCol>
                <a:gridCol w="3188677">
                  <a:extLst>
                    <a:ext uri="{9D8B030D-6E8A-4147-A177-3AD203B41FA5}">
                      <a16:colId xmlns:a16="http://schemas.microsoft.com/office/drawing/2014/main" val="460744732"/>
                    </a:ext>
                  </a:extLst>
                </a:gridCol>
              </a:tblGrid>
              <a:tr h="224675">
                <a:tc>
                  <a:txBody>
                    <a:bodyPr/>
                    <a:lstStyle/>
                    <a:p>
                      <a:pPr algn="ctr"/>
                      <a:r>
                        <a:rPr lang="en-US" sz="1600" dirty="0"/>
                        <a:t>Direction</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600" dirty="0"/>
                        <a:t>Average Squared Distance [m^2]</a:t>
                      </a:r>
                    </a:p>
                  </a:txBody>
                  <a:tcPr/>
                </a:tc>
                <a:extLst>
                  <a:ext uri="{0D108BD9-81ED-4DB2-BD59-A6C34878D82A}">
                    <a16:rowId xmlns:a16="http://schemas.microsoft.com/office/drawing/2014/main" val="1747676009"/>
                  </a:ext>
                </a:extLst>
              </a:tr>
              <a:tr h="224675">
                <a:tc>
                  <a:txBody>
                    <a:bodyPr/>
                    <a:lstStyle/>
                    <a:p>
                      <a:pPr algn="ctr"/>
                      <a:r>
                        <a:rPr lang="en-US" sz="1600" dirty="0"/>
                        <a:t>Anterior Posterior</a:t>
                      </a:r>
                    </a:p>
                  </a:txBody>
                  <a:tcPr/>
                </a:tc>
                <a:tc>
                  <a:txBody>
                    <a:bodyPr/>
                    <a:lstStyle/>
                    <a:p>
                      <a:pPr algn="ctr"/>
                      <a:r>
                        <a:rPr lang="en-US" sz="1600" dirty="0"/>
                        <a:t>0.42</a:t>
                      </a:r>
                    </a:p>
                  </a:txBody>
                  <a:tcPr/>
                </a:tc>
                <a:extLst>
                  <a:ext uri="{0D108BD9-81ED-4DB2-BD59-A6C34878D82A}">
                    <a16:rowId xmlns:a16="http://schemas.microsoft.com/office/drawing/2014/main" val="2674898278"/>
                  </a:ext>
                </a:extLst>
              </a:tr>
              <a:tr h="224675">
                <a:tc>
                  <a:txBody>
                    <a:bodyPr/>
                    <a:lstStyle/>
                    <a:p>
                      <a:pPr algn="ctr"/>
                      <a:r>
                        <a:rPr lang="en-US" sz="1600" dirty="0"/>
                        <a:t>Medial Lateral</a:t>
                      </a:r>
                    </a:p>
                  </a:txBody>
                  <a:tcPr/>
                </a:tc>
                <a:tc>
                  <a:txBody>
                    <a:bodyPr/>
                    <a:lstStyle/>
                    <a:p>
                      <a:pPr algn="ctr"/>
                      <a:r>
                        <a:rPr lang="en-US" sz="1600" dirty="0"/>
                        <a:t>0.005</a:t>
                      </a:r>
                    </a:p>
                  </a:txBody>
                  <a:tcPr/>
                </a:tc>
                <a:extLst>
                  <a:ext uri="{0D108BD9-81ED-4DB2-BD59-A6C34878D82A}">
                    <a16:rowId xmlns:a16="http://schemas.microsoft.com/office/drawing/2014/main" val="2636830582"/>
                  </a:ext>
                </a:extLst>
              </a:tr>
              <a:tr h="224675">
                <a:tc>
                  <a:txBody>
                    <a:bodyPr/>
                    <a:lstStyle/>
                    <a:p>
                      <a:pPr algn="ctr"/>
                      <a:r>
                        <a:rPr lang="en-US" sz="1600" dirty="0"/>
                        <a:t>Vertical</a:t>
                      </a:r>
                    </a:p>
                  </a:txBody>
                  <a:tcPr/>
                </a:tc>
                <a:tc>
                  <a:txBody>
                    <a:bodyPr/>
                    <a:lstStyle/>
                    <a:p>
                      <a:pPr algn="ctr"/>
                      <a:r>
                        <a:rPr lang="en-US" sz="1600" dirty="0"/>
                        <a:t>0.31</a:t>
                      </a:r>
                    </a:p>
                  </a:txBody>
                  <a:tcPr/>
                </a:tc>
                <a:extLst>
                  <a:ext uri="{0D108BD9-81ED-4DB2-BD59-A6C34878D82A}">
                    <a16:rowId xmlns:a16="http://schemas.microsoft.com/office/drawing/2014/main" val="4286195248"/>
                  </a:ext>
                </a:extLst>
              </a:tr>
            </a:tbl>
          </a:graphicData>
        </a:graphic>
      </p:graphicFrame>
      <p:pic>
        <p:nvPicPr>
          <p:cNvPr id="6" name="Picture 5">
            <a:extLst>
              <a:ext uri="{FF2B5EF4-FFF2-40B4-BE49-F238E27FC236}">
                <a16:creationId xmlns:a16="http://schemas.microsoft.com/office/drawing/2014/main" id="{E4D72A0B-2BB4-48A0-9792-DCC25D207D6E}"/>
              </a:ext>
            </a:extLst>
          </p:cNvPr>
          <p:cNvPicPr>
            <a:picLocks noChangeAspect="1"/>
          </p:cNvPicPr>
          <p:nvPr/>
        </p:nvPicPr>
        <p:blipFill>
          <a:blip r:embed="rId3"/>
          <a:stretch>
            <a:fillRect/>
          </a:stretch>
        </p:blipFill>
        <p:spPr>
          <a:xfrm>
            <a:off x="616400" y="4731920"/>
            <a:ext cx="10810875" cy="1914525"/>
          </a:xfrm>
          <a:prstGeom prst="rect">
            <a:avLst/>
          </a:prstGeom>
          <a:ln>
            <a:solidFill>
              <a:schemeClr val="tx1"/>
            </a:solidFill>
          </a:ln>
        </p:spPr>
      </p:pic>
      <p:pic>
        <p:nvPicPr>
          <p:cNvPr id="10" name="Picture 9">
            <a:extLst>
              <a:ext uri="{FF2B5EF4-FFF2-40B4-BE49-F238E27FC236}">
                <a16:creationId xmlns:a16="http://schemas.microsoft.com/office/drawing/2014/main" id="{6DF2D58D-5D19-4838-9D04-07A6B458B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670" y="128758"/>
            <a:ext cx="3708681" cy="2349775"/>
          </a:xfrm>
          <a:prstGeom prst="rect">
            <a:avLst/>
          </a:prstGeom>
          <a:ln>
            <a:solidFill>
              <a:schemeClr val="tx1"/>
            </a:solidFill>
          </a:ln>
        </p:spPr>
      </p:pic>
      <p:sp>
        <p:nvSpPr>
          <p:cNvPr id="8" name="TextBox 7">
            <a:extLst>
              <a:ext uri="{FF2B5EF4-FFF2-40B4-BE49-F238E27FC236}">
                <a16:creationId xmlns:a16="http://schemas.microsoft.com/office/drawing/2014/main" id="{63B91C8B-C578-46B2-A141-832A85D94036}"/>
              </a:ext>
            </a:extLst>
          </p:cNvPr>
          <p:cNvSpPr txBox="1"/>
          <p:nvPr/>
        </p:nvSpPr>
        <p:spPr>
          <a:xfrm>
            <a:off x="501254" y="259170"/>
            <a:ext cx="3747541" cy="523220"/>
          </a:xfrm>
          <a:prstGeom prst="rect">
            <a:avLst/>
          </a:prstGeom>
          <a:noFill/>
          <a:ln>
            <a:solidFill>
              <a:srgbClr val="FF0000"/>
            </a:solidFill>
          </a:ln>
        </p:spPr>
        <p:txBody>
          <a:bodyPr wrap="square" rtlCol="0">
            <a:spAutoFit/>
          </a:bodyPr>
          <a:lstStyle/>
          <a:p>
            <a:r>
              <a:rPr lang="en-US" sz="2800" b="1" dirty="0">
                <a:latin typeface="+mj-lt"/>
              </a:rPr>
              <a:t>Step 3: Gait Parameters</a:t>
            </a:r>
          </a:p>
        </p:txBody>
      </p:sp>
    </p:spTree>
    <p:extLst>
      <p:ext uri="{BB962C8B-B14F-4D97-AF65-F5344CB8AC3E}">
        <p14:creationId xmlns:p14="http://schemas.microsoft.com/office/powerpoint/2010/main" val="81017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Background </a:t>
            </a:r>
            <a:endParaRPr lang="he-IL" dirty="0"/>
          </a:p>
        </p:txBody>
      </p:sp>
      <p:sp>
        <p:nvSpPr>
          <p:cNvPr id="3" name="Content Placeholder 2"/>
          <p:cNvSpPr>
            <a:spLocks noGrp="1"/>
          </p:cNvSpPr>
          <p:nvPr>
            <p:ph idx="1"/>
          </p:nvPr>
        </p:nvSpPr>
        <p:spPr>
          <a:xfrm>
            <a:off x="1097280" y="1845733"/>
            <a:ext cx="10899786" cy="4376391"/>
          </a:xfrm>
        </p:spPr>
        <p:txBody>
          <a:bodyPr>
            <a:noAutofit/>
          </a:bodyPr>
          <a:lstStyle/>
          <a:p>
            <a:pPr algn="l" rtl="0">
              <a:buFont typeface="Wingdings" panose="05000000000000000000" pitchFamily="2" charset="2"/>
              <a:buChar char="Ø"/>
            </a:pPr>
            <a:r>
              <a:rPr lang="en-US" sz="2800" dirty="0"/>
              <a:t>Regular Gait patterns show large variability </a:t>
            </a:r>
          </a:p>
          <a:p>
            <a:pPr marL="0" indent="0" algn="l" rtl="0">
              <a:buNone/>
            </a:pPr>
            <a:endParaRPr lang="en-US" sz="2800" dirty="0"/>
          </a:p>
          <a:p>
            <a:pPr algn="l" rtl="0">
              <a:buFont typeface="Wingdings" panose="05000000000000000000" pitchFamily="2" charset="2"/>
              <a:buChar char="Ø"/>
            </a:pPr>
            <a:r>
              <a:rPr lang="en-US" sz="2800" dirty="0"/>
              <a:t>Abnormal Gait patterns are even more complex and can be affected by:  </a:t>
            </a:r>
            <a:endParaRPr lang="en-US" sz="2400" dirty="0"/>
          </a:p>
          <a:p>
            <a:pPr lvl="1" algn="l" rtl="0">
              <a:buFont typeface="Arial" panose="020B0604020202020204" pitchFamily="34" charset="0"/>
              <a:buChar char="•"/>
            </a:pPr>
            <a:r>
              <a:rPr lang="en-US" sz="2400" dirty="0"/>
              <a:t>Stress, Excitement </a:t>
            </a:r>
          </a:p>
          <a:p>
            <a:pPr lvl="1" algn="l" rtl="0">
              <a:buFont typeface="Arial" panose="020B0604020202020204" pitchFamily="34" charset="0"/>
              <a:buChar char="•"/>
            </a:pPr>
            <a:r>
              <a:rPr lang="en-US" sz="2400" dirty="0"/>
              <a:t>Physiological disorders (Parkinson, Club foot, etc.) </a:t>
            </a:r>
          </a:p>
          <a:p>
            <a:pPr lvl="1" algn="l" rtl="0">
              <a:buFont typeface="Arial" panose="020B0604020202020204" pitchFamily="34" charset="0"/>
              <a:buChar char="•"/>
            </a:pPr>
            <a:r>
              <a:rPr lang="en-US" sz="2400" dirty="0"/>
              <a:t>Psychiatric disorders (Schizophrenia, Depression, etc. )</a:t>
            </a:r>
          </a:p>
          <a:p>
            <a:pPr lvl="1" algn="l" rtl="0">
              <a:buFont typeface="Arial" panose="020B0604020202020204" pitchFamily="34" charset="0"/>
              <a:buChar char="•"/>
            </a:pPr>
            <a:r>
              <a:rPr lang="en-US" sz="2400" dirty="0"/>
              <a:t>Medication and their side effects</a:t>
            </a:r>
          </a:p>
          <a:p>
            <a:pPr marL="201168" lvl="1" indent="0" algn="l" rtl="0">
              <a:buNone/>
            </a:pPr>
            <a:endParaRPr lang="en-US" sz="2400" dirty="0"/>
          </a:p>
          <a:p>
            <a:pPr algn="l" rtl="0">
              <a:buFont typeface="Wingdings" panose="05000000000000000000" pitchFamily="2" charset="2"/>
              <a:buChar char="Ø"/>
            </a:pPr>
            <a:r>
              <a:rPr lang="en-US" sz="2800" dirty="0"/>
              <a:t>A person’s Gait is unique – like a “Footprint”</a:t>
            </a:r>
          </a:p>
        </p:txBody>
      </p:sp>
      <p:pic>
        <p:nvPicPr>
          <p:cNvPr id="4" name="Picture 3"/>
          <p:cNvPicPr>
            <a:picLocks noChangeAspect="1"/>
          </p:cNvPicPr>
          <p:nvPr/>
        </p:nvPicPr>
        <p:blipFill>
          <a:blip r:embed="rId3"/>
          <a:stretch>
            <a:fillRect/>
          </a:stretch>
        </p:blipFill>
        <p:spPr>
          <a:xfrm>
            <a:off x="9385737" y="5196130"/>
            <a:ext cx="2264487" cy="876386"/>
          </a:xfrm>
          <a:prstGeom prst="rect">
            <a:avLst/>
          </a:prstGeom>
        </p:spPr>
      </p:pic>
    </p:spTree>
    <p:extLst>
      <p:ext uri="{BB962C8B-B14F-4D97-AF65-F5344CB8AC3E}">
        <p14:creationId xmlns:p14="http://schemas.microsoft.com/office/powerpoint/2010/main" val="2372041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6F40-4662-4A7F-BB1A-1AD7E4E76FB2}"/>
              </a:ext>
            </a:extLst>
          </p:cNvPr>
          <p:cNvSpPr>
            <a:spLocks noGrp="1"/>
          </p:cNvSpPr>
          <p:nvPr>
            <p:ph type="title"/>
          </p:nvPr>
        </p:nvSpPr>
        <p:spPr/>
        <p:txBody>
          <a:bodyPr/>
          <a:lstStyle/>
          <a:p>
            <a:r>
              <a:rPr lang="en-US" dirty="0"/>
              <a:t>Manifold Learning Approach</a:t>
            </a:r>
          </a:p>
        </p:txBody>
      </p:sp>
      <p:sp>
        <p:nvSpPr>
          <p:cNvPr id="5" name="Content Placeholder 4">
            <a:extLst>
              <a:ext uri="{FF2B5EF4-FFF2-40B4-BE49-F238E27FC236}">
                <a16:creationId xmlns:a16="http://schemas.microsoft.com/office/drawing/2014/main" id="{E7E3E93C-2995-43EF-BADF-520AF3B56A37}"/>
              </a:ext>
            </a:extLst>
          </p:cNvPr>
          <p:cNvSpPr>
            <a:spLocks noGrp="1"/>
          </p:cNvSpPr>
          <p:nvPr>
            <p:ph idx="1"/>
          </p:nvPr>
        </p:nvSpPr>
        <p:spPr>
          <a:xfrm>
            <a:off x="1097280" y="1845734"/>
            <a:ext cx="10058400" cy="4355774"/>
          </a:xfrm>
        </p:spPr>
        <p:txBody>
          <a:bodyPr>
            <a:normAutofit/>
          </a:bodyPr>
          <a:lstStyle/>
          <a:p>
            <a:pPr algn="l" rtl="0">
              <a:buFont typeface="Wingdings" panose="05000000000000000000" pitchFamily="2" charset="2"/>
              <a:buChar char="Ø"/>
            </a:pPr>
            <a:r>
              <a:rPr lang="en-US" sz="2800" dirty="0"/>
              <a:t>Learning-based approach for walking-patterns classification</a:t>
            </a:r>
          </a:p>
          <a:p>
            <a:pPr algn="l" rtl="0">
              <a:buFont typeface="Wingdings" panose="05000000000000000000" pitchFamily="2" charset="2"/>
              <a:buChar char="Ø"/>
            </a:pPr>
            <a:endParaRPr lang="en-US" sz="2800" dirty="0"/>
          </a:p>
          <a:p>
            <a:pPr algn="l" rtl="0">
              <a:buFont typeface="Wingdings" panose="05000000000000000000" pitchFamily="2" charset="2"/>
              <a:buChar char="Ø"/>
            </a:pPr>
            <a:r>
              <a:rPr lang="en-US" sz="2800" dirty="0"/>
              <a:t>Diffusion Maps algorithm (Coifman,2006) was chosen</a:t>
            </a:r>
          </a:p>
          <a:p>
            <a:pPr lvl="1" algn="l" rtl="0">
              <a:buFont typeface="Arial" panose="020B0604020202020204" pitchFamily="34" charset="0"/>
              <a:buChar char="•"/>
            </a:pPr>
            <a:r>
              <a:rPr lang="en-US" sz="2400" dirty="0"/>
              <a:t>Unsupervised manifold learning algorithm</a:t>
            </a:r>
          </a:p>
          <a:p>
            <a:pPr lvl="1" algn="l" rtl="0">
              <a:buFont typeface="Arial" panose="020B0604020202020204" pitchFamily="34" charset="0"/>
              <a:buChar char="•"/>
            </a:pPr>
            <a:r>
              <a:rPr lang="en-US" sz="2400" dirty="0"/>
              <a:t>Applicable for small unlabeled portions of data</a:t>
            </a:r>
          </a:p>
          <a:p>
            <a:pPr lvl="1" algn="l" rtl="0">
              <a:buFont typeface="Arial" panose="020B0604020202020204" pitchFamily="34" charset="0"/>
              <a:buChar char="•"/>
            </a:pPr>
            <a:r>
              <a:rPr lang="en-US" sz="2400" dirty="0"/>
              <a:t>Non-linear and robust</a:t>
            </a:r>
          </a:p>
          <a:p>
            <a:pPr lvl="1" algn="l" rtl="0">
              <a:buFont typeface="Arial" panose="020B0604020202020204" pitchFamily="34" charset="0"/>
              <a:buChar char="•"/>
            </a:pPr>
            <a:r>
              <a:rPr lang="en-US" sz="2400" dirty="0"/>
              <a:t>Easy to add future data features</a:t>
            </a:r>
          </a:p>
          <a:p>
            <a:pPr lvl="1" algn="l" rtl="0">
              <a:buFont typeface="Arial" panose="020B0604020202020204" pitchFamily="34" charset="0"/>
              <a:buChar char="•"/>
            </a:pPr>
            <a:r>
              <a:rPr lang="en-US" sz="2400" dirty="0"/>
              <a:t>Enables dimensionality reduction</a:t>
            </a:r>
          </a:p>
          <a:p>
            <a:pPr lvl="1" algn="l" rtl="0">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24C505BE-5689-4060-8EC1-198E6E51AA22}"/>
              </a:ext>
            </a:extLst>
          </p:cNvPr>
          <p:cNvSpPr txBox="1"/>
          <p:nvPr/>
        </p:nvSpPr>
        <p:spPr>
          <a:xfrm>
            <a:off x="235974" y="286603"/>
            <a:ext cx="3908323" cy="523220"/>
          </a:xfrm>
          <a:prstGeom prst="rect">
            <a:avLst/>
          </a:prstGeom>
          <a:noFill/>
          <a:ln>
            <a:solidFill>
              <a:srgbClr val="FF0000"/>
            </a:solidFill>
          </a:ln>
        </p:spPr>
        <p:txBody>
          <a:bodyPr wrap="square" rtlCol="0">
            <a:spAutoFit/>
          </a:bodyPr>
          <a:lstStyle/>
          <a:p>
            <a:r>
              <a:rPr lang="en-US" sz="2800" b="1" dirty="0">
                <a:latin typeface="+mj-lt"/>
              </a:rPr>
              <a:t>Step 4: Learning Approach</a:t>
            </a:r>
          </a:p>
        </p:txBody>
      </p:sp>
    </p:spTree>
    <p:extLst>
      <p:ext uri="{BB962C8B-B14F-4D97-AF65-F5344CB8AC3E}">
        <p14:creationId xmlns:p14="http://schemas.microsoft.com/office/powerpoint/2010/main" val="3771230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6F40-4662-4A7F-BB1A-1AD7E4E76FB2}"/>
              </a:ext>
            </a:extLst>
          </p:cNvPr>
          <p:cNvSpPr>
            <a:spLocks noGrp="1"/>
          </p:cNvSpPr>
          <p:nvPr>
            <p:ph type="title"/>
          </p:nvPr>
        </p:nvSpPr>
        <p:spPr/>
        <p:txBody>
          <a:bodyPr/>
          <a:lstStyle/>
          <a:p>
            <a:r>
              <a:rPr lang="en-US" dirty="0"/>
              <a:t>DM Algorithm Outline</a:t>
            </a:r>
          </a:p>
        </p:txBody>
      </p:sp>
      <p:sp>
        <p:nvSpPr>
          <p:cNvPr id="3" name="Content Placeholder 2">
            <a:extLst>
              <a:ext uri="{FF2B5EF4-FFF2-40B4-BE49-F238E27FC236}">
                <a16:creationId xmlns:a16="http://schemas.microsoft.com/office/drawing/2014/main" id="{084B3D4B-2573-4673-A5FD-E98E5FDD73F2}"/>
              </a:ext>
            </a:extLst>
          </p:cNvPr>
          <p:cNvSpPr>
            <a:spLocks noGrp="1"/>
          </p:cNvSpPr>
          <p:nvPr>
            <p:ph sz="half" idx="2"/>
          </p:nvPr>
        </p:nvSpPr>
        <p:spPr>
          <a:xfrm>
            <a:off x="6329016" y="1954913"/>
            <a:ext cx="5404360" cy="4240787"/>
          </a:xfrm>
        </p:spPr>
        <p:txBody>
          <a:bodyPr>
            <a:normAutofit lnSpcReduction="10000"/>
          </a:bodyPr>
          <a:lstStyle/>
          <a:p>
            <a:pPr algn="l" rtl="0"/>
            <a:endParaRPr lang="en-US" sz="2800" b="1" dirty="0"/>
          </a:p>
          <a:p>
            <a:pPr algn="l" rtl="0"/>
            <a:endParaRPr lang="en-US" sz="2800" b="1" dirty="0"/>
          </a:p>
          <a:p>
            <a:pPr algn="l" rtl="0"/>
            <a:endParaRPr lang="en-US" sz="2800" b="1" dirty="0"/>
          </a:p>
          <a:p>
            <a:pPr marL="0" indent="0" algn="l" rtl="0">
              <a:buNone/>
            </a:pPr>
            <a:endParaRPr lang="en-US" sz="2800" b="1" dirty="0"/>
          </a:p>
          <a:p>
            <a:pPr algn="l" rtl="0"/>
            <a:endParaRPr lang="en-US" sz="2800" b="1" dirty="0"/>
          </a:p>
          <a:p>
            <a:pPr algn="l" rtl="0"/>
            <a:endParaRPr lang="en-US" sz="2800" b="1" dirty="0"/>
          </a:p>
          <a:p>
            <a:pPr algn="l" rtl="0"/>
            <a:endParaRPr lang="en-US" sz="2800" b="1" dirty="0"/>
          </a:p>
          <a:p>
            <a:pPr rtl="0"/>
            <a:r>
              <a:rPr lang="en-US" sz="2800" b="1" dirty="0"/>
              <a:t>(J. de la Porte, 2008)</a:t>
            </a:r>
          </a:p>
          <a:p>
            <a:pPr algn="l" rtl="0"/>
            <a:endParaRPr lang="he-IL" dirty="0"/>
          </a:p>
        </p:txBody>
      </p:sp>
      <p:pic>
        <p:nvPicPr>
          <p:cNvPr id="7" name="Picture 6">
            <a:extLst>
              <a:ext uri="{FF2B5EF4-FFF2-40B4-BE49-F238E27FC236}">
                <a16:creationId xmlns:a16="http://schemas.microsoft.com/office/drawing/2014/main" id="{30826174-1241-490D-BE58-A233FA4CAFB9}"/>
              </a:ext>
            </a:extLst>
          </p:cNvPr>
          <p:cNvPicPr>
            <a:picLocks noChangeAspect="1"/>
          </p:cNvPicPr>
          <p:nvPr/>
        </p:nvPicPr>
        <p:blipFill rotWithShape="1">
          <a:blip r:embed="rId3"/>
          <a:srcRect r="13063"/>
          <a:stretch/>
        </p:blipFill>
        <p:spPr>
          <a:xfrm>
            <a:off x="7919898" y="3141035"/>
            <a:ext cx="2222595" cy="1651118"/>
          </a:xfrm>
          <a:prstGeom prst="rect">
            <a:avLst/>
          </a:prstGeom>
        </p:spPr>
      </p:pic>
      <p:sp>
        <p:nvSpPr>
          <p:cNvPr id="8" name="TextBox 7">
            <a:extLst>
              <a:ext uri="{FF2B5EF4-FFF2-40B4-BE49-F238E27FC236}">
                <a16:creationId xmlns:a16="http://schemas.microsoft.com/office/drawing/2014/main" id="{C92D7D04-FF72-4E41-9E26-E9174EBAA94C}"/>
              </a:ext>
            </a:extLst>
          </p:cNvPr>
          <p:cNvSpPr txBox="1"/>
          <p:nvPr/>
        </p:nvSpPr>
        <p:spPr>
          <a:xfrm>
            <a:off x="235974" y="286603"/>
            <a:ext cx="3908323" cy="523220"/>
          </a:xfrm>
          <a:prstGeom prst="rect">
            <a:avLst/>
          </a:prstGeom>
          <a:noFill/>
          <a:ln>
            <a:solidFill>
              <a:srgbClr val="FF0000"/>
            </a:solidFill>
          </a:ln>
        </p:spPr>
        <p:txBody>
          <a:bodyPr wrap="square" rtlCol="0">
            <a:spAutoFit/>
          </a:bodyPr>
          <a:lstStyle/>
          <a:p>
            <a:r>
              <a:rPr lang="en-US" sz="2800" b="1" dirty="0">
                <a:latin typeface="+mj-lt"/>
              </a:rPr>
              <a:t>Step 4: Learning Approach</a:t>
            </a:r>
          </a:p>
        </p:txBody>
      </p:sp>
      <p:pic>
        <p:nvPicPr>
          <p:cNvPr id="10" name="Content Placeholder 9">
            <a:extLst>
              <a:ext uri="{FF2B5EF4-FFF2-40B4-BE49-F238E27FC236}">
                <a16:creationId xmlns:a16="http://schemas.microsoft.com/office/drawing/2014/main" id="{B74826B8-8233-448F-B53F-63A62D8F937B}"/>
              </a:ext>
            </a:extLst>
          </p:cNvPr>
          <p:cNvPicPr>
            <a:picLocks noGrp="1" noChangeAspect="1"/>
          </p:cNvPicPr>
          <p:nvPr>
            <p:ph sz="half" idx="1"/>
          </p:nvPr>
        </p:nvPicPr>
        <p:blipFill>
          <a:blip r:embed="rId4"/>
          <a:stretch>
            <a:fillRect/>
          </a:stretch>
        </p:blipFill>
        <p:spPr>
          <a:xfrm>
            <a:off x="616370" y="1816156"/>
            <a:ext cx="5510109" cy="4300877"/>
          </a:xfrm>
          <a:prstGeom prst="rect">
            <a:avLst/>
          </a:prstGeom>
        </p:spPr>
      </p:pic>
    </p:spTree>
    <p:extLst>
      <p:ext uri="{BB962C8B-B14F-4D97-AF65-F5344CB8AC3E}">
        <p14:creationId xmlns:p14="http://schemas.microsoft.com/office/powerpoint/2010/main" val="3448002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AF14-5B94-4CCF-AF02-B058A64C790C}"/>
              </a:ext>
            </a:extLst>
          </p:cNvPr>
          <p:cNvSpPr>
            <a:spLocks noGrp="1"/>
          </p:cNvSpPr>
          <p:nvPr>
            <p:ph type="title"/>
          </p:nvPr>
        </p:nvSpPr>
        <p:spPr/>
        <p:txBody>
          <a:bodyPr/>
          <a:lstStyle/>
          <a:p>
            <a:r>
              <a:rPr lang="en-US" dirty="0"/>
              <a:t>Algorithm Input</a:t>
            </a:r>
          </a:p>
        </p:txBody>
      </p:sp>
      <p:sp>
        <p:nvSpPr>
          <p:cNvPr id="3" name="Content Placeholder 2">
            <a:extLst>
              <a:ext uri="{FF2B5EF4-FFF2-40B4-BE49-F238E27FC236}">
                <a16:creationId xmlns:a16="http://schemas.microsoft.com/office/drawing/2014/main" id="{11F4CBB2-6E2D-4162-B779-021ECA854AC2}"/>
              </a:ext>
            </a:extLst>
          </p:cNvPr>
          <p:cNvSpPr>
            <a:spLocks noGrp="1"/>
          </p:cNvSpPr>
          <p:nvPr>
            <p:ph idx="1"/>
          </p:nvPr>
        </p:nvSpPr>
        <p:spPr/>
        <p:txBody>
          <a:bodyPr>
            <a:normAutofit fontScale="92500" lnSpcReduction="20000"/>
          </a:bodyPr>
          <a:lstStyle/>
          <a:p>
            <a:pPr algn="l" rtl="0">
              <a:buFont typeface="Wingdings" panose="05000000000000000000" pitchFamily="2" charset="2"/>
              <a:buChar char="Ø"/>
            </a:pPr>
            <a:r>
              <a:rPr lang="en-US" sz="3000" dirty="0"/>
              <a:t>Each group contains videos with similar pattern:</a:t>
            </a:r>
          </a:p>
          <a:p>
            <a:pPr lvl="1" algn="l" rtl="0">
              <a:buFont typeface="Arial" panose="020B0604020202020204" pitchFamily="34" charset="0"/>
              <a:buChar char="•"/>
            </a:pPr>
            <a:r>
              <a:rPr lang="en-US" sz="2600" dirty="0"/>
              <a:t>Regular walking group</a:t>
            </a:r>
          </a:p>
          <a:p>
            <a:pPr lvl="1" algn="l" rtl="0">
              <a:buFont typeface="Arial" panose="020B0604020202020204" pitchFamily="34" charset="0"/>
              <a:buChar char="•"/>
            </a:pPr>
            <a:r>
              <a:rPr lang="en-US" sz="2600" dirty="0"/>
              <a:t>Light limping group</a:t>
            </a:r>
          </a:p>
          <a:p>
            <a:pPr lvl="1" algn="l" rtl="0">
              <a:buFont typeface="Arial" panose="020B0604020202020204" pitchFamily="34" charset="0"/>
              <a:buChar char="•"/>
            </a:pPr>
            <a:r>
              <a:rPr lang="en-US" sz="2600" dirty="0"/>
              <a:t>Heavy limping group</a:t>
            </a:r>
          </a:p>
          <a:p>
            <a:pPr lvl="1" algn="l" rtl="0">
              <a:buFont typeface="Arial" panose="020B0604020202020204" pitchFamily="34" charset="0"/>
              <a:buChar char="•"/>
            </a:pPr>
            <a:endParaRPr lang="en-US" sz="2600" dirty="0"/>
          </a:p>
          <a:p>
            <a:pPr algn="l" rtl="0">
              <a:buFont typeface="Wingdings" panose="05000000000000000000" pitchFamily="2" charset="2"/>
              <a:buChar char="Ø"/>
            </a:pPr>
            <a:r>
              <a:rPr lang="en-US" sz="3000" dirty="0"/>
              <a:t>Input to the DM:</a:t>
            </a:r>
          </a:p>
          <a:p>
            <a:pPr lvl="1" algn="l" rtl="0">
              <a:buFont typeface="Arial" panose="020B0604020202020204" pitchFamily="34" charset="0"/>
              <a:buChar char="•"/>
            </a:pPr>
            <a:r>
              <a:rPr lang="en-US" sz="2600" dirty="0"/>
              <a:t>Full recordings of all body joints </a:t>
            </a:r>
            <a:endParaRPr lang="en-US" sz="2600" b="1" dirty="0"/>
          </a:p>
          <a:p>
            <a:pPr lvl="1" algn="l" rtl="0">
              <a:buFont typeface="Arial" panose="020B0604020202020204" pitchFamily="34" charset="0"/>
              <a:buChar char="•"/>
            </a:pPr>
            <a:r>
              <a:rPr lang="en-US" sz="2600" dirty="0"/>
              <a:t>Extracted gait parameters (which ones?)</a:t>
            </a:r>
          </a:p>
          <a:p>
            <a:pPr marL="0" indent="0" algn="l" rtl="0">
              <a:buNone/>
            </a:pPr>
            <a:endParaRPr lang="en-US" sz="2800" dirty="0"/>
          </a:p>
          <a:p>
            <a:pPr algn="l" rtl="0">
              <a:buFont typeface="Wingdings" panose="05000000000000000000" pitchFamily="2" charset="2"/>
              <a:buChar char="Ø"/>
            </a:pPr>
            <a:r>
              <a:rPr lang="en-US" sz="3000" dirty="0"/>
              <a:t>Expected results: clustering by category</a:t>
            </a:r>
          </a:p>
          <a:p>
            <a:pPr algn="l" rtl="0">
              <a:buFont typeface="Wingdings" panose="05000000000000000000" pitchFamily="2" charset="2"/>
              <a:buChar char="Ø"/>
            </a:pPr>
            <a:endParaRPr lang="en-US" sz="2800" dirty="0"/>
          </a:p>
        </p:txBody>
      </p:sp>
      <p:sp>
        <p:nvSpPr>
          <p:cNvPr id="4" name="TextBox 3">
            <a:extLst>
              <a:ext uri="{FF2B5EF4-FFF2-40B4-BE49-F238E27FC236}">
                <a16:creationId xmlns:a16="http://schemas.microsoft.com/office/drawing/2014/main" id="{D0AFCAC6-01DE-4507-85A4-841B3D0ECD41}"/>
              </a:ext>
            </a:extLst>
          </p:cNvPr>
          <p:cNvSpPr txBox="1"/>
          <p:nvPr/>
        </p:nvSpPr>
        <p:spPr>
          <a:xfrm>
            <a:off x="235974" y="286603"/>
            <a:ext cx="3908323" cy="523220"/>
          </a:xfrm>
          <a:prstGeom prst="rect">
            <a:avLst/>
          </a:prstGeom>
          <a:noFill/>
          <a:ln>
            <a:solidFill>
              <a:srgbClr val="FF0000"/>
            </a:solidFill>
          </a:ln>
        </p:spPr>
        <p:txBody>
          <a:bodyPr wrap="square" rtlCol="0">
            <a:spAutoFit/>
          </a:bodyPr>
          <a:lstStyle/>
          <a:p>
            <a:r>
              <a:rPr lang="en-US" sz="2800" b="1" dirty="0">
                <a:latin typeface="+mj-lt"/>
              </a:rPr>
              <a:t>Step 4: Learning Approach</a:t>
            </a:r>
          </a:p>
        </p:txBody>
      </p:sp>
    </p:spTree>
    <p:extLst>
      <p:ext uri="{BB962C8B-B14F-4D97-AF65-F5344CB8AC3E}">
        <p14:creationId xmlns:p14="http://schemas.microsoft.com/office/powerpoint/2010/main" val="2636494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6F40-4662-4A7F-BB1A-1AD7E4E76FB2}"/>
              </a:ext>
            </a:extLst>
          </p:cNvPr>
          <p:cNvSpPr>
            <a:spLocks noGrp="1"/>
          </p:cNvSpPr>
          <p:nvPr>
            <p:ph type="title"/>
          </p:nvPr>
        </p:nvSpPr>
        <p:spPr/>
        <p:txBody>
          <a:bodyPr/>
          <a:lstStyle/>
          <a:p>
            <a:r>
              <a:rPr lang="en-US" dirty="0"/>
              <a:t>Full Skeleton Results </a:t>
            </a:r>
          </a:p>
        </p:txBody>
      </p:sp>
      <p:sp>
        <p:nvSpPr>
          <p:cNvPr id="5" name="Content Placeholder 4">
            <a:extLst>
              <a:ext uri="{FF2B5EF4-FFF2-40B4-BE49-F238E27FC236}">
                <a16:creationId xmlns:a16="http://schemas.microsoft.com/office/drawing/2014/main" id="{E7E3E93C-2995-43EF-BADF-520AF3B56A37}"/>
              </a:ext>
            </a:extLst>
          </p:cNvPr>
          <p:cNvSpPr>
            <a:spLocks noGrp="1"/>
          </p:cNvSpPr>
          <p:nvPr>
            <p:ph idx="1"/>
          </p:nvPr>
        </p:nvSpPr>
        <p:spPr>
          <a:xfrm>
            <a:off x="1097280" y="1845734"/>
            <a:ext cx="4608195" cy="4355774"/>
          </a:xfrm>
        </p:spPr>
        <p:txBody>
          <a:bodyPr>
            <a:normAutofit/>
          </a:bodyPr>
          <a:lstStyle/>
          <a:p>
            <a:pPr algn="l" rtl="0">
              <a:buFont typeface="Wingdings" panose="05000000000000000000" pitchFamily="2" charset="2"/>
              <a:buChar char="Ø"/>
            </a:pPr>
            <a:r>
              <a:rPr lang="en-US" sz="2400" dirty="0"/>
              <a:t>Input:</a:t>
            </a:r>
          </a:p>
          <a:p>
            <a:pPr lvl="1" algn="l" rtl="0">
              <a:buFont typeface="Arial" panose="020B0604020202020204" pitchFamily="34" charset="0"/>
              <a:buChar char="•"/>
            </a:pPr>
            <a:r>
              <a:rPr lang="en-US" sz="2200" dirty="0"/>
              <a:t>Videos of different groups with specific hand movement pattern</a:t>
            </a:r>
          </a:p>
          <a:p>
            <a:pPr lvl="1" algn="l" rtl="0">
              <a:buFont typeface="Arial" panose="020B0604020202020204" pitchFamily="34" charset="0"/>
              <a:buChar char="•"/>
            </a:pPr>
            <a:r>
              <a:rPr lang="en-US" sz="2200" dirty="0"/>
              <a:t>Multiple videos of each pattern</a:t>
            </a:r>
          </a:p>
          <a:p>
            <a:pPr lvl="1" algn="l" rtl="0">
              <a:buFont typeface="Arial" panose="020B0604020202020204" pitchFamily="34" charset="0"/>
              <a:buChar char="•"/>
            </a:pPr>
            <a:r>
              <a:rPr lang="en-US" sz="2200" dirty="0"/>
              <a:t>Each frame contains 25 joints</a:t>
            </a:r>
          </a:p>
          <a:p>
            <a:pPr algn="l" rtl="0">
              <a:buFont typeface="Wingdings" panose="05000000000000000000" pitchFamily="2" charset="2"/>
              <a:buChar char="Ø"/>
            </a:pPr>
            <a:endParaRPr lang="en-US" sz="2400" dirty="0"/>
          </a:p>
          <a:p>
            <a:pPr algn="l" rtl="0">
              <a:buFont typeface="Wingdings" panose="05000000000000000000" pitchFamily="2" charset="2"/>
              <a:buChar char="Ø"/>
            </a:pPr>
            <a:endParaRPr lang="en-US" sz="2400" dirty="0"/>
          </a:p>
          <a:p>
            <a:pPr algn="l" rtl="0">
              <a:buFont typeface="Wingdings" panose="05000000000000000000" pitchFamily="2" charset="2"/>
              <a:buChar char="Ø"/>
            </a:pPr>
            <a:r>
              <a:rPr lang="en-US" sz="2400" dirty="0"/>
              <a:t>Failed to cluster!</a:t>
            </a:r>
          </a:p>
        </p:txBody>
      </p:sp>
      <p:pic>
        <p:nvPicPr>
          <p:cNvPr id="3" name="Picture 2">
            <a:extLst>
              <a:ext uri="{FF2B5EF4-FFF2-40B4-BE49-F238E27FC236}">
                <a16:creationId xmlns:a16="http://schemas.microsoft.com/office/drawing/2014/main" id="{F90263A1-50D2-4D54-8B6B-DED4E66DB449}"/>
              </a:ext>
            </a:extLst>
          </p:cNvPr>
          <p:cNvPicPr>
            <a:picLocks noChangeAspect="1"/>
          </p:cNvPicPr>
          <p:nvPr/>
        </p:nvPicPr>
        <p:blipFill>
          <a:blip r:embed="rId3"/>
          <a:stretch>
            <a:fillRect/>
          </a:stretch>
        </p:blipFill>
        <p:spPr>
          <a:xfrm>
            <a:off x="5582341" y="1845734"/>
            <a:ext cx="7142479" cy="4056302"/>
          </a:xfrm>
          <a:prstGeom prst="rect">
            <a:avLst/>
          </a:prstGeom>
        </p:spPr>
      </p:pic>
      <p:sp>
        <p:nvSpPr>
          <p:cNvPr id="6" name="TextBox 5">
            <a:extLst>
              <a:ext uri="{FF2B5EF4-FFF2-40B4-BE49-F238E27FC236}">
                <a16:creationId xmlns:a16="http://schemas.microsoft.com/office/drawing/2014/main" id="{F6BA3057-E0E4-479B-930C-030D43DDE0F7}"/>
              </a:ext>
            </a:extLst>
          </p:cNvPr>
          <p:cNvSpPr txBox="1"/>
          <p:nvPr/>
        </p:nvSpPr>
        <p:spPr>
          <a:xfrm>
            <a:off x="235974" y="286603"/>
            <a:ext cx="3908323" cy="523220"/>
          </a:xfrm>
          <a:prstGeom prst="rect">
            <a:avLst/>
          </a:prstGeom>
          <a:noFill/>
          <a:ln>
            <a:solidFill>
              <a:srgbClr val="FF0000"/>
            </a:solidFill>
          </a:ln>
        </p:spPr>
        <p:txBody>
          <a:bodyPr wrap="square" rtlCol="0">
            <a:spAutoFit/>
          </a:bodyPr>
          <a:lstStyle/>
          <a:p>
            <a:r>
              <a:rPr lang="en-US" sz="2800" b="1" dirty="0">
                <a:latin typeface="+mj-lt"/>
              </a:rPr>
              <a:t>Step 4: Learning Approach</a:t>
            </a:r>
          </a:p>
        </p:txBody>
      </p:sp>
    </p:spTree>
    <p:extLst>
      <p:ext uri="{BB962C8B-B14F-4D97-AF65-F5344CB8AC3E}">
        <p14:creationId xmlns:p14="http://schemas.microsoft.com/office/powerpoint/2010/main" val="841278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6F40-4662-4A7F-BB1A-1AD7E4E76FB2}"/>
              </a:ext>
            </a:extLst>
          </p:cNvPr>
          <p:cNvSpPr>
            <a:spLocks noGrp="1"/>
          </p:cNvSpPr>
          <p:nvPr>
            <p:ph type="title"/>
          </p:nvPr>
        </p:nvSpPr>
        <p:spPr/>
        <p:txBody>
          <a:bodyPr/>
          <a:lstStyle/>
          <a:p>
            <a:pPr rtl="0"/>
            <a:r>
              <a:rPr lang="en-US" dirty="0"/>
              <a:t>Defined Parameters Results</a:t>
            </a:r>
          </a:p>
        </p:txBody>
      </p:sp>
      <p:sp>
        <p:nvSpPr>
          <p:cNvPr id="5" name="Content Placeholder 4">
            <a:extLst>
              <a:ext uri="{FF2B5EF4-FFF2-40B4-BE49-F238E27FC236}">
                <a16:creationId xmlns:a16="http://schemas.microsoft.com/office/drawing/2014/main" id="{E7E3E93C-2995-43EF-BADF-520AF3B56A37}"/>
              </a:ext>
            </a:extLst>
          </p:cNvPr>
          <p:cNvSpPr>
            <a:spLocks noGrp="1"/>
          </p:cNvSpPr>
          <p:nvPr>
            <p:ph idx="1"/>
          </p:nvPr>
        </p:nvSpPr>
        <p:spPr>
          <a:xfrm>
            <a:off x="1097280" y="1845734"/>
            <a:ext cx="10058400" cy="4355774"/>
          </a:xfrm>
        </p:spPr>
        <p:txBody>
          <a:bodyPr>
            <a:normAutofit/>
          </a:bodyPr>
          <a:lstStyle/>
          <a:p>
            <a:pPr algn="l" rtl="0">
              <a:buFont typeface="Wingdings" panose="05000000000000000000" pitchFamily="2" charset="2"/>
              <a:buChar char="Ø"/>
            </a:pPr>
            <a:r>
              <a:rPr lang="en-US" sz="2800" dirty="0"/>
              <a:t>Cardinal Parameters:</a:t>
            </a:r>
          </a:p>
          <a:p>
            <a:pPr lvl="1" algn="l" rtl="0">
              <a:buFont typeface="Arial" panose="020B0604020202020204" pitchFamily="34" charset="0"/>
              <a:buChar char="•"/>
            </a:pPr>
            <a:r>
              <a:rPr lang="en-US" sz="2400" dirty="0"/>
              <a:t>Distance: right-left hand</a:t>
            </a:r>
          </a:p>
          <a:p>
            <a:pPr lvl="1" algn="l" rtl="0">
              <a:buFont typeface="Arial" panose="020B0604020202020204" pitchFamily="34" charset="0"/>
              <a:buChar char="•"/>
            </a:pPr>
            <a:r>
              <a:rPr lang="en-US" sz="2400" dirty="0"/>
              <a:t>Distance: right hand to </a:t>
            </a:r>
            <a:br>
              <a:rPr lang="en-US" sz="2400" dirty="0"/>
            </a:br>
            <a:r>
              <a:rPr lang="en-US" sz="2400" dirty="0"/>
              <a:t>Center of Mass</a:t>
            </a:r>
          </a:p>
          <a:p>
            <a:pPr lvl="1" algn="l" rtl="0">
              <a:buFont typeface="Arial" panose="020B0604020202020204" pitchFamily="34" charset="0"/>
              <a:buChar char="•"/>
            </a:pPr>
            <a:r>
              <a:rPr lang="en-US" sz="2400" dirty="0"/>
              <a:t>Distance: left hand to </a:t>
            </a:r>
            <a:br>
              <a:rPr lang="en-US" sz="2400" dirty="0"/>
            </a:br>
            <a:r>
              <a:rPr lang="en-US" sz="2400" dirty="0"/>
              <a:t>Center of Mass</a:t>
            </a:r>
          </a:p>
          <a:p>
            <a:pPr lvl="1" algn="l" rtl="0"/>
            <a:endParaRPr lang="en-US" sz="2200" dirty="0"/>
          </a:p>
          <a:p>
            <a:pPr algn="l" rtl="0">
              <a:buFont typeface="Wingdings" panose="05000000000000000000" pitchFamily="2" charset="2"/>
              <a:buChar char="Ø"/>
            </a:pPr>
            <a:r>
              <a:rPr lang="en-US" sz="2800" dirty="0"/>
              <a:t>Other parameters:</a:t>
            </a:r>
          </a:p>
          <a:p>
            <a:pPr lvl="1" algn="l" rtl="0">
              <a:buFont typeface="Arial" panose="020B0604020202020204" pitchFamily="34" charset="0"/>
              <a:buChar char="•"/>
            </a:pPr>
            <a:r>
              <a:rPr lang="en-US" sz="2400" dirty="0"/>
              <a:t>Distance between ankles</a:t>
            </a:r>
          </a:p>
        </p:txBody>
      </p:sp>
      <p:pic>
        <p:nvPicPr>
          <p:cNvPr id="7" name="Picture 6">
            <a:extLst>
              <a:ext uri="{FF2B5EF4-FFF2-40B4-BE49-F238E27FC236}">
                <a16:creationId xmlns:a16="http://schemas.microsoft.com/office/drawing/2014/main" id="{9B2DADE8-23C0-45F6-8F4A-5B8DFA2927DF}"/>
              </a:ext>
            </a:extLst>
          </p:cNvPr>
          <p:cNvPicPr/>
          <p:nvPr/>
        </p:nvPicPr>
        <p:blipFill rotWithShape="1">
          <a:blip r:embed="rId3">
            <a:extLst>
              <a:ext uri="{28A0092B-C50C-407E-A947-70E740481C1C}">
                <a14:useLocalDpi xmlns:a14="http://schemas.microsoft.com/office/drawing/2010/main" val="0"/>
              </a:ext>
            </a:extLst>
          </a:blip>
          <a:srcRect l="6181" t="2012" r="6682" b="3202"/>
          <a:stretch/>
        </p:blipFill>
        <p:spPr bwMode="auto">
          <a:xfrm>
            <a:off x="5380926" y="1845734"/>
            <a:ext cx="6398868" cy="4355774"/>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2C74D9AC-94A0-4CD2-AF33-331E6C4494D3}"/>
              </a:ext>
            </a:extLst>
          </p:cNvPr>
          <p:cNvSpPr txBox="1"/>
          <p:nvPr/>
        </p:nvSpPr>
        <p:spPr>
          <a:xfrm>
            <a:off x="235974" y="286603"/>
            <a:ext cx="3908323" cy="523220"/>
          </a:xfrm>
          <a:prstGeom prst="rect">
            <a:avLst/>
          </a:prstGeom>
          <a:noFill/>
          <a:ln>
            <a:solidFill>
              <a:srgbClr val="FF0000"/>
            </a:solidFill>
          </a:ln>
        </p:spPr>
        <p:txBody>
          <a:bodyPr wrap="square" rtlCol="0">
            <a:spAutoFit/>
          </a:bodyPr>
          <a:lstStyle/>
          <a:p>
            <a:r>
              <a:rPr lang="en-US" sz="2800" b="1" dirty="0">
                <a:latin typeface="+mj-lt"/>
              </a:rPr>
              <a:t>Step 4: Learning Approach</a:t>
            </a:r>
          </a:p>
        </p:txBody>
      </p:sp>
    </p:spTree>
    <p:extLst>
      <p:ext uri="{BB962C8B-B14F-4D97-AF65-F5344CB8AC3E}">
        <p14:creationId xmlns:p14="http://schemas.microsoft.com/office/powerpoint/2010/main" val="3132545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6F40-4662-4A7F-BB1A-1AD7E4E76FB2}"/>
              </a:ext>
            </a:extLst>
          </p:cNvPr>
          <p:cNvSpPr>
            <a:spLocks noGrp="1"/>
          </p:cNvSpPr>
          <p:nvPr>
            <p:ph type="title"/>
          </p:nvPr>
        </p:nvSpPr>
        <p:spPr/>
        <p:txBody>
          <a:bodyPr/>
          <a:lstStyle/>
          <a:p>
            <a:pPr rtl="0"/>
            <a:r>
              <a:rPr lang="en-US" dirty="0"/>
              <a:t>Selected Parameters Results</a:t>
            </a:r>
          </a:p>
        </p:txBody>
      </p:sp>
      <p:pic>
        <p:nvPicPr>
          <p:cNvPr id="3" name="Picture 2">
            <a:extLst>
              <a:ext uri="{FF2B5EF4-FFF2-40B4-BE49-F238E27FC236}">
                <a16:creationId xmlns:a16="http://schemas.microsoft.com/office/drawing/2014/main" id="{46EC9CA2-5B2B-4B3F-AE77-5F738D31B3C4}"/>
              </a:ext>
            </a:extLst>
          </p:cNvPr>
          <p:cNvPicPr>
            <a:picLocks noChangeAspect="1"/>
          </p:cNvPicPr>
          <p:nvPr/>
        </p:nvPicPr>
        <p:blipFill>
          <a:blip r:embed="rId3"/>
          <a:stretch>
            <a:fillRect/>
          </a:stretch>
        </p:blipFill>
        <p:spPr>
          <a:xfrm>
            <a:off x="4487999" y="1734923"/>
            <a:ext cx="8234784" cy="4577396"/>
          </a:xfrm>
          <a:prstGeom prst="rect">
            <a:avLst/>
          </a:prstGeom>
        </p:spPr>
      </p:pic>
      <p:sp>
        <p:nvSpPr>
          <p:cNvPr id="6" name="TextBox 5">
            <a:extLst>
              <a:ext uri="{FF2B5EF4-FFF2-40B4-BE49-F238E27FC236}">
                <a16:creationId xmlns:a16="http://schemas.microsoft.com/office/drawing/2014/main" id="{AF2084AC-FBAD-469F-AD5E-DD61F94E8D86}"/>
              </a:ext>
            </a:extLst>
          </p:cNvPr>
          <p:cNvSpPr txBox="1"/>
          <p:nvPr/>
        </p:nvSpPr>
        <p:spPr>
          <a:xfrm>
            <a:off x="235974" y="286603"/>
            <a:ext cx="3908323" cy="523220"/>
          </a:xfrm>
          <a:prstGeom prst="rect">
            <a:avLst/>
          </a:prstGeom>
          <a:noFill/>
          <a:ln>
            <a:solidFill>
              <a:srgbClr val="FF0000"/>
            </a:solidFill>
          </a:ln>
        </p:spPr>
        <p:txBody>
          <a:bodyPr wrap="square" rtlCol="0">
            <a:spAutoFit/>
          </a:bodyPr>
          <a:lstStyle/>
          <a:p>
            <a:r>
              <a:rPr lang="en-US" sz="2800" b="1" dirty="0">
                <a:latin typeface="+mj-lt"/>
              </a:rPr>
              <a:t>Step 4: Learning Approach</a:t>
            </a:r>
          </a:p>
        </p:txBody>
      </p:sp>
      <p:sp>
        <p:nvSpPr>
          <p:cNvPr id="9" name="Content Placeholder 4">
            <a:extLst>
              <a:ext uri="{FF2B5EF4-FFF2-40B4-BE49-F238E27FC236}">
                <a16:creationId xmlns:a16="http://schemas.microsoft.com/office/drawing/2014/main" id="{B8F6AEC5-0162-4F2E-9A92-6AAFE850474F}"/>
              </a:ext>
            </a:extLst>
          </p:cNvPr>
          <p:cNvSpPr>
            <a:spLocks noGrp="1"/>
          </p:cNvSpPr>
          <p:nvPr>
            <p:ph idx="1"/>
          </p:nvPr>
        </p:nvSpPr>
        <p:spPr>
          <a:xfrm>
            <a:off x="1097280" y="1845734"/>
            <a:ext cx="10058400" cy="4355774"/>
          </a:xfrm>
        </p:spPr>
        <p:txBody>
          <a:bodyPr>
            <a:normAutofit/>
          </a:bodyPr>
          <a:lstStyle/>
          <a:p>
            <a:pPr algn="l" rtl="0">
              <a:buFont typeface="Wingdings" panose="05000000000000000000" pitchFamily="2" charset="2"/>
              <a:buChar char="Ø"/>
            </a:pPr>
            <a:r>
              <a:rPr lang="en-US" sz="2600" dirty="0"/>
              <a:t>Distance: right-left hand</a:t>
            </a:r>
            <a:endParaRPr lang="en-US" sz="2400" dirty="0"/>
          </a:p>
          <a:p>
            <a:pPr algn="l" rtl="0">
              <a:buFont typeface="Wingdings" panose="05000000000000000000" pitchFamily="2" charset="2"/>
              <a:buChar char="Ø"/>
            </a:pPr>
            <a:r>
              <a:rPr lang="en-US" sz="2600" dirty="0"/>
              <a:t>Distance: right hand to </a:t>
            </a:r>
            <a:br>
              <a:rPr lang="en-US" sz="2600" dirty="0"/>
            </a:br>
            <a:r>
              <a:rPr lang="en-US" sz="2600" dirty="0"/>
              <a:t>Center of Mass</a:t>
            </a:r>
          </a:p>
          <a:p>
            <a:pPr algn="l" rtl="0">
              <a:buFont typeface="Wingdings" panose="05000000000000000000" pitchFamily="2" charset="2"/>
              <a:buChar char="Ø"/>
            </a:pPr>
            <a:r>
              <a:rPr lang="en-US" sz="2600" dirty="0"/>
              <a:t>Distance: left hand to </a:t>
            </a:r>
            <a:br>
              <a:rPr lang="en-US" sz="2600" dirty="0"/>
            </a:br>
            <a:r>
              <a:rPr lang="en-US" sz="2600" dirty="0"/>
              <a:t>Center of Mass</a:t>
            </a:r>
          </a:p>
          <a:p>
            <a:pPr marL="201168" lvl="1" indent="0" algn="l" rtl="0">
              <a:buNone/>
            </a:pPr>
            <a:endParaRPr lang="en-US" sz="2200" dirty="0"/>
          </a:p>
          <a:p>
            <a:pPr marL="201168" lvl="1" indent="0" algn="l" rtl="0">
              <a:buNone/>
            </a:pPr>
            <a:endParaRPr lang="en-US" sz="2200" dirty="0"/>
          </a:p>
          <a:p>
            <a:pPr algn="l" rtl="0">
              <a:buFont typeface="Wingdings" panose="05000000000000000000" pitchFamily="2" charset="2"/>
              <a:buChar char="Ø"/>
            </a:pPr>
            <a:r>
              <a:rPr lang="en-US" sz="2600" b="1" dirty="0"/>
              <a:t>Successful clustering!</a:t>
            </a:r>
          </a:p>
        </p:txBody>
      </p:sp>
    </p:spTree>
    <p:extLst>
      <p:ext uri="{BB962C8B-B14F-4D97-AF65-F5344CB8AC3E}">
        <p14:creationId xmlns:p14="http://schemas.microsoft.com/office/powerpoint/2010/main" val="2892258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6F40-4662-4A7F-BB1A-1AD7E4E76FB2}"/>
              </a:ext>
            </a:extLst>
          </p:cNvPr>
          <p:cNvSpPr>
            <a:spLocks noGrp="1"/>
          </p:cNvSpPr>
          <p:nvPr>
            <p:ph type="title"/>
          </p:nvPr>
        </p:nvSpPr>
        <p:spPr/>
        <p:txBody>
          <a:bodyPr/>
          <a:lstStyle/>
          <a:p>
            <a:r>
              <a:rPr lang="en-US" dirty="0"/>
              <a:t>Further Investigation</a:t>
            </a:r>
          </a:p>
        </p:txBody>
      </p:sp>
      <p:sp>
        <p:nvSpPr>
          <p:cNvPr id="3" name="Content Placeholder 2">
            <a:extLst>
              <a:ext uri="{FF2B5EF4-FFF2-40B4-BE49-F238E27FC236}">
                <a16:creationId xmlns:a16="http://schemas.microsoft.com/office/drawing/2014/main" id="{274E0FCD-359D-45E1-80D8-E125DF573646}"/>
              </a:ext>
            </a:extLst>
          </p:cNvPr>
          <p:cNvSpPr>
            <a:spLocks noGrp="1"/>
          </p:cNvSpPr>
          <p:nvPr>
            <p:ph idx="1"/>
          </p:nvPr>
        </p:nvSpPr>
        <p:spPr>
          <a:xfrm>
            <a:off x="405075" y="1845734"/>
            <a:ext cx="6200828" cy="4023360"/>
          </a:xfrm>
        </p:spPr>
        <p:txBody>
          <a:bodyPr>
            <a:normAutofit/>
          </a:bodyPr>
          <a:lstStyle/>
          <a:p>
            <a:pPr algn="l" rtl="0">
              <a:buFont typeface="Wingdings" panose="05000000000000000000" pitchFamily="2" charset="2"/>
              <a:buChar char="Ø"/>
            </a:pPr>
            <a:r>
              <a:rPr lang="en-US" sz="2800" dirty="0"/>
              <a:t>Applying DM on closely mapped clusters</a:t>
            </a:r>
          </a:p>
          <a:p>
            <a:pPr lvl="1" algn="l" rtl="0">
              <a:buFont typeface="Arial" panose="020B0604020202020204" pitchFamily="34" charset="0"/>
              <a:buChar char="•"/>
            </a:pPr>
            <a:r>
              <a:rPr lang="en-US" sz="2400" dirty="0"/>
              <a:t>Only selected parameters</a:t>
            </a:r>
          </a:p>
          <a:p>
            <a:pPr lvl="1" algn="l" rtl="0">
              <a:buFont typeface="Arial" panose="020B0604020202020204" pitchFamily="34" charset="0"/>
              <a:buChar char="•"/>
            </a:pPr>
            <a:r>
              <a:rPr lang="en-US" sz="2400" dirty="0"/>
              <a:t>Using the same data</a:t>
            </a:r>
          </a:p>
          <a:p>
            <a:pPr lvl="1" algn="l" rtl="0">
              <a:buFont typeface="Arial" panose="020B0604020202020204" pitchFamily="34" charset="0"/>
              <a:buChar char="•"/>
            </a:pPr>
            <a:endParaRPr lang="en-US" sz="2400" dirty="0"/>
          </a:p>
          <a:p>
            <a:pPr lvl="1" algn="l" rtl="0">
              <a:buFont typeface="Arial" panose="020B0604020202020204" pitchFamily="34" charset="0"/>
              <a:buChar char="•"/>
            </a:pPr>
            <a:endParaRPr lang="en-US" sz="2400" dirty="0"/>
          </a:p>
          <a:p>
            <a:pPr algn="l" rtl="0">
              <a:buFont typeface="Wingdings" panose="05000000000000000000" pitchFamily="2" charset="2"/>
              <a:buChar char="Ø"/>
            </a:pPr>
            <a:r>
              <a:rPr lang="en-US" sz="2800" b="1" dirty="0"/>
              <a:t>Further separation is achieved!</a:t>
            </a:r>
          </a:p>
        </p:txBody>
      </p:sp>
      <p:pic>
        <p:nvPicPr>
          <p:cNvPr id="6" name="Picture 5">
            <a:extLst>
              <a:ext uri="{FF2B5EF4-FFF2-40B4-BE49-F238E27FC236}">
                <a16:creationId xmlns:a16="http://schemas.microsoft.com/office/drawing/2014/main" id="{7D3FBED9-5359-4146-B390-9C8C80D8096B}"/>
              </a:ext>
            </a:extLst>
          </p:cNvPr>
          <p:cNvPicPr>
            <a:picLocks noChangeAspect="1"/>
          </p:cNvPicPr>
          <p:nvPr/>
        </p:nvPicPr>
        <p:blipFill>
          <a:blip r:embed="rId3"/>
          <a:stretch>
            <a:fillRect/>
          </a:stretch>
        </p:blipFill>
        <p:spPr>
          <a:xfrm>
            <a:off x="5925541" y="1883645"/>
            <a:ext cx="6395262" cy="3947538"/>
          </a:xfrm>
          <a:prstGeom prst="rect">
            <a:avLst/>
          </a:prstGeom>
        </p:spPr>
      </p:pic>
      <p:sp>
        <p:nvSpPr>
          <p:cNvPr id="5" name="TextBox 4">
            <a:extLst>
              <a:ext uri="{FF2B5EF4-FFF2-40B4-BE49-F238E27FC236}">
                <a16:creationId xmlns:a16="http://schemas.microsoft.com/office/drawing/2014/main" id="{A87176F2-9831-4FC1-8E50-9256127FEF70}"/>
              </a:ext>
            </a:extLst>
          </p:cNvPr>
          <p:cNvSpPr txBox="1"/>
          <p:nvPr/>
        </p:nvSpPr>
        <p:spPr>
          <a:xfrm>
            <a:off x="235974" y="286603"/>
            <a:ext cx="3908323" cy="523220"/>
          </a:xfrm>
          <a:prstGeom prst="rect">
            <a:avLst/>
          </a:prstGeom>
          <a:noFill/>
          <a:ln>
            <a:solidFill>
              <a:srgbClr val="FF0000"/>
            </a:solidFill>
          </a:ln>
        </p:spPr>
        <p:txBody>
          <a:bodyPr wrap="square" rtlCol="0">
            <a:spAutoFit/>
          </a:bodyPr>
          <a:lstStyle/>
          <a:p>
            <a:r>
              <a:rPr lang="en-US" sz="2800" b="1" dirty="0">
                <a:latin typeface="+mj-lt"/>
              </a:rPr>
              <a:t>Step 4: Learning Approach</a:t>
            </a:r>
          </a:p>
        </p:txBody>
      </p:sp>
    </p:spTree>
    <p:extLst>
      <p:ext uri="{BB962C8B-B14F-4D97-AF65-F5344CB8AC3E}">
        <p14:creationId xmlns:p14="http://schemas.microsoft.com/office/powerpoint/2010/main" val="1785022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6F40-4662-4A7F-BB1A-1AD7E4E76FB2}"/>
              </a:ext>
            </a:extLst>
          </p:cNvPr>
          <p:cNvSpPr>
            <a:spLocks noGrp="1"/>
          </p:cNvSpPr>
          <p:nvPr>
            <p:ph type="title"/>
          </p:nvPr>
        </p:nvSpPr>
        <p:spPr/>
        <p:txBody>
          <a:bodyPr/>
          <a:lstStyle/>
          <a:p>
            <a:r>
              <a:rPr lang="en-US" dirty="0"/>
              <a:t>Future Goals</a:t>
            </a:r>
          </a:p>
        </p:txBody>
      </p:sp>
      <p:sp>
        <p:nvSpPr>
          <p:cNvPr id="5" name="Content Placeholder 4">
            <a:extLst>
              <a:ext uri="{FF2B5EF4-FFF2-40B4-BE49-F238E27FC236}">
                <a16:creationId xmlns:a16="http://schemas.microsoft.com/office/drawing/2014/main" id="{E7E3E93C-2995-43EF-BADF-520AF3B56A37}"/>
              </a:ext>
            </a:extLst>
          </p:cNvPr>
          <p:cNvSpPr>
            <a:spLocks noGrp="1"/>
          </p:cNvSpPr>
          <p:nvPr>
            <p:ph idx="1"/>
          </p:nvPr>
        </p:nvSpPr>
        <p:spPr>
          <a:xfrm>
            <a:off x="1097279" y="1845734"/>
            <a:ext cx="10997739" cy="4499648"/>
          </a:xfrm>
        </p:spPr>
        <p:txBody>
          <a:bodyPr>
            <a:normAutofit/>
          </a:bodyPr>
          <a:lstStyle/>
          <a:p>
            <a:pPr algn="l" rtl="0">
              <a:buFont typeface="Wingdings" panose="05000000000000000000" pitchFamily="2" charset="2"/>
              <a:buChar char="Ø"/>
            </a:pPr>
            <a:r>
              <a:rPr lang="en-US" sz="2400" dirty="0"/>
              <a:t>Technical issues:</a:t>
            </a:r>
          </a:p>
          <a:p>
            <a:pPr lvl="1" algn="l" rtl="0">
              <a:buFont typeface="Wingdings" panose="05000000000000000000" pitchFamily="2" charset="2"/>
              <a:buChar char="Ø"/>
            </a:pPr>
            <a:r>
              <a:rPr lang="en-US" sz="2400" dirty="0"/>
              <a:t>Skeleton tracking – per user ID (integrate both projects)</a:t>
            </a:r>
          </a:p>
          <a:p>
            <a:pPr lvl="1" algn="l" rtl="0">
              <a:buFont typeface="Wingdings" panose="05000000000000000000" pitchFamily="2" charset="2"/>
              <a:buChar char="Ø"/>
            </a:pPr>
            <a:r>
              <a:rPr lang="en-US" sz="2400" dirty="0"/>
              <a:t>Automated calibration process</a:t>
            </a:r>
          </a:p>
          <a:p>
            <a:pPr lvl="1" algn="l" rtl="0">
              <a:buFont typeface="Wingdings" panose="05000000000000000000" pitchFamily="2" charset="2"/>
              <a:buChar char="Ø"/>
            </a:pPr>
            <a:r>
              <a:rPr lang="en-US" sz="2400" dirty="0"/>
              <a:t>Solve clock synchronization issues</a:t>
            </a:r>
          </a:p>
          <a:p>
            <a:pPr lvl="1" algn="l" rtl="0">
              <a:buFont typeface="Wingdings" panose="05000000000000000000" pitchFamily="2" charset="2"/>
              <a:buChar char="Ø"/>
            </a:pPr>
            <a:r>
              <a:rPr lang="en-US" sz="2400" dirty="0"/>
              <a:t>Recognize, fix or remove faulty videos</a:t>
            </a:r>
          </a:p>
          <a:p>
            <a:pPr algn="l" rtl="0">
              <a:buFont typeface="Wingdings" panose="05000000000000000000" pitchFamily="2" charset="2"/>
              <a:buChar char="Ø"/>
            </a:pPr>
            <a:r>
              <a:rPr lang="en-US" sz="2400" dirty="0"/>
              <a:t>GUI for researchers – enable parameters selection &amp; visualization </a:t>
            </a:r>
          </a:p>
          <a:p>
            <a:pPr algn="l" rtl="0">
              <a:buFont typeface="Wingdings" panose="05000000000000000000" pitchFamily="2" charset="2"/>
              <a:buChar char="Ø"/>
            </a:pPr>
            <a:r>
              <a:rPr lang="en-US" sz="2400" dirty="0"/>
              <a:t>Further investigate parameters selection and extend ML methods</a:t>
            </a:r>
          </a:p>
          <a:p>
            <a:pPr algn="l" rtl="0">
              <a:lnSpc>
                <a:spcPct val="100000"/>
              </a:lnSpc>
              <a:buFont typeface="Wingdings" panose="05000000000000000000" pitchFamily="2" charset="2"/>
              <a:buChar char="Ø"/>
            </a:pPr>
            <a:r>
              <a:rPr lang="en-US" sz="2400" dirty="0"/>
              <a:t>Data collection and analysis of real patients</a:t>
            </a:r>
          </a:p>
        </p:txBody>
      </p:sp>
    </p:spTree>
    <p:extLst>
      <p:ext uri="{BB962C8B-B14F-4D97-AF65-F5344CB8AC3E}">
        <p14:creationId xmlns:p14="http://schemas.microsoft.com/office/powerpoint/2010/main" val="3348930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6F40-4662-4A7F-BB1A-1AD7E4E76FB2}"/>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E7E3E93C-2995-43EF-BADF-520AF3B56A37}"/>
              </a:ext>
            </a:extLst>
          </p:cNvPr>
          <p:cNvSpPr>
            <a:spLocks noGrp="1"/>
          </p:cNvSpPr>
          <p:nvPr>
            <p:ph idx="1"/>
          </p:nvPr>
        </p:nvSpPr>
        <p:spPr>
          <a:xfrm>
            <a:off x="1097280" y="1845734"/>
            <a:ext cx="10058400" cy="4355774"/>
          </a:xfrm>
        </p:spPr>
        <p:txBody>
          <a:bodyPr>
            <a:normAutofit/>
          </a:bodyPr>
          <a:lstStyle/>
          <a:p>
            <a:pPr algn="l" rtl="0">
              <a:buFont typeface="Wingdings" panose="05000000000000000000" pitchFamily="2" charset="2"/>
              <a:buChar char="Ø"/>
            </a:pPr>
            <a:r>
              <a:rPr lang="en-US" sz="2800" dirty="0"/>
              <a:t>We built a working Kinect corridor with multiple cameras</a:t>
            </a:r>
          </a:p>
          <a:p>
            <a:pPr algn="l" rtl="0">
              <a:buFont typeface="Wingdings" panose="05000000000000000000" pitchFamily="2" charset="2"/>
              <a:buChar char="Ø"/>
            </a:pPr>
            <a:r>
              <a:rPr lang="en-US" sz="2800" dirty="0"/>
              <a:t>We can record videos and extract interesting gait parameters</a:t>
            </a:r>
          </a:p>
          <a:p>
            <a:pPr algn="l" rtl="0">
              <a:buFont typeface="Wingdings" panose="05000000000000000000" pitchFamily="2" charset="2"/>
              <a:buChar char="Ø"/>
            </a:pPr>
            <a:r>
              <a:rPr lang="en-US" sz="2800" dirty="0"/>
              <a:t>The amount of noise in the system requires careful calibration and camera placement</a:t>
            </a:r>
          </a:p>
          <a:p>
            <a:pPr algn="l" rtl="0">
              <a:buFont typeface="Wingdings" panose="05000000000000000000" pitchFamily="2" charset="2"/>
              <a:buChar char="Ø"/>
            </a:pPr>
            <a:r>
              <a:rPr lang="en-US" sz="2800" dirty="0"/>
              <a:t>Recording can be anonymous</a:t>
            </a:r>
          </a:p>
          <a:p>
            <a:pPr algn="l" rtl="0">
              <a:buFont typeface="Wingdings" panose="05000000000000000000" pitchFamily="2" charset="2"/>
              <a:buChar char="Ø"/>
            </a:pPr>
            <a:r>
              <a:rPr lang="en-US" sz="2800" dirty="0"/>
              <a:t>A learning system can separate clusters with similar properties</a:t>
            </a:r>
          </a:p>
          <a:p>
            <a:pPr algn="l" rtl="0">
              <a:buFont typeface="Wingdings" panose="05000000000000000000" pitchFamily="2" charset="2"/>
              <a:buChar char="Ø"/>
            </a:pPr>
            <a:r>
              <a:rPr lang="en-US" sz="2800" dirty="0"/>
              <a:t>Clustering can be more precise if we pick the best parameters</a:t>
            </a:r>
          </a:p>
          <a:p>
            <a:pPr algn="l" rtl="0">
              <a:buFont typeface="Wingdings" panose="05000000000000000000" pitchFamily="2" charset="2"/>
              <a:buChar char="Ø"/>
            </a:pPr>
            <a:endParaRPr lang="en-US" sz="2400" dirty="0"/>
          </a:p>
        </p:txBody>
      </p:sp>
    </p:spTree>
    <p:extLst>
      <p:ext uri="{BB962C8B-B14F-4D97-AF65-F5344CB8AC3E}">
        <p14:creationId xmlns:p14="http://schemas.microsoft.com/office/powerpoint/2010/main" val="3660672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B841F0-A213-4E51-BF5E-B96D21E798BF}"/>
              </a:ext>
            </a:extLst>
          </p:cNvPr>
          <p:cNvSpPr>
            <a:spLocks noGrp="1"/>
          </p:cNvSpPr>
          <p:nvPr>
            <p:ph type="ctrTitle" idx="4294967295"/>
          </p:nvPr>
        </p:nvSpPr>
        <p:spPr>
          <a:xfrm>
            <a:off x="748146" y="582469"/>
            <a:ext cx="11152909" cy="1096963"/>
          </a:xfrm>
        </p:spPr>
        <p:txBody>
          <a:bodyPr>
            <a:normAutofit fontScale="90000"/>
          </a:bodyPr>
          <a:lstStyle/>
          <a:p>
            <a:r>
              <a:rPr lang="en-US" sz="8000" b="1" dirty="0"/>
              <a:t>Thank You For Listening!</a:t>
            </a:r>
          </a:p>
        </p:txBody>
      </p:sp>
      <p:pic>
        <p:nvPicPr>
          <p:cNvPr id="6" name="Picture 5">
            <a:extLst>
              <a:ext uri="{FF2B5EF4-FFF2-40B4-BE49-F238E27FC236}">
                <a16:creationId xmlns:a16="http://schemas.microsoft.com/office/drawing/2014/main" id="{A3CF1C6D-9039-4830-AE1C-3CEEF28C5A17}"/>
              </a:ext>
            </a:extLst>
          </p:cNvPr>
          <p:cNvPicPr>
            <a:picLocks noChangeAspect="1"/>
          </p:cNvPicPr>
          <p:nvPr/>
        </p:nvPicPr>
        <p:blipFill>
          <a:blip r:embed="rId2"/>
          <a:stretch>
            <a:fillRect/>
          </a:stretch>
        </p:blipFill>
        <p:spPr>
          <a:xfrm>
            <a:off x="6594763" y="2543136"/>
            <a:ext cx="4329112" cy="3370451"/>
          </a:xfrm>
          <a:prstGeom prst="rect">
            <a:avLst/>
          </a:prstGeom>
        </p:spPr>
      </p:pic>
      <p:pic>
        <p:nvPicPr>
          <p:cNvPr id="8" name="Picture 7">
            <a:extLst>
              <a:ext uri="{FF2B5EF4-FFF2-40B4-BE49-F238E27FC236}">
                <a16:creationId xmlns:a16="http://schemas.microsoft.com/office/drawing/2014/main" id="{1E280B6D-1273-484F-B215-2D25A11D2B53}"/>
              </a:ext>
            </a:extLst>
          </p:cNvPr>
          <p:cNvPicPr>
            <a:picLocks noChangeAspect="1"/>
          </p:cNvPicPr>
          <p:nvPr/>
        </p:nvPicPr>
        <p:blipFill>
          <a:blip r:embed="rId3"/>
          <a:stretch>
            <a:fillRect/>
          </a:stretch>
        </p:blipFill>
        <p:spPr>
          <a:xfrm>
            <a:off x="748146" y="2304152"/>
            <a:ext cx="3296516" cy="3848421"/>
          </a:xfrm>
          <a:prstGeom prst="rect">
            <a:avLst/>
          </a:prstGeom>
        </p:spPr>
      </p:pic>
    </p:spTree>
    <p:extLst>
      <p:ext uri="{BB962C8B-B14F-4D97-AF65-F5344CB8AC3E}">
        <p14:creationId xmlns:p14="http://schemas.microsoft.com/office/powerpoint/2010/main" val="415618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lstStyle/>
          <a:p>
            <a:r>
              <a:rPr lang="en-US" dirty="0"/>
              <a:t>Motivation</a:t>
            </a:r>
            <a:endParaRPr lang="he-IL" dirty="0"/>
          </a:p>
        </p:txBody>
      </p:sp>
      <p:sp>
        <p:nvSpPr>
          <p:cNvPr id="3" name="Content Placeholder 2"/>
          <p:cNvSpPr>
            <a:spLocks noGrp="1"/>
          </p:cNvSpPr>
          <p:nvPr>
            <p:ph idx="1"/>
          </p:nvPr>
        </p:nvSpPr>
        <p:spPr>
          <a:xfrm>
            <a:off x="269836" y="1946788"/>
            <a:ext cx="11713287" cy="4538096"/>
          </a:xfrm>
        </p:spPr>
        <p:txBody>
          <a:bodyPr>
            <a:noAutofit/>
          </a:bodyPr>
          <a:lstStyle/>
          <a:p>
            <a:pPr algn="l" rtl="0">
              <a:lnSpc>
                <a:spcPct val="100000"/>
              </a:lnSpc>
              <a:buFont typeface="Wingdings" panose="05000000000000000000" pitchFamily="2" charset="2"/>
              <a:buChar char="Ø"/>
            </a:pPr>
            <a:r>
              <a:rPr lang="en-US" sz="2800" dirty="0"/>
              <a:t>Tying Psychiatric disorders with Gait has not been properly quantified</a:t>
            </a:r>
          </a:p>
          <a:p>
            <a:pPr algn="l" rtl="0">
              <a:lnSpc>
                <a:spcPct val="100000"/>
              </a:lnSpc>
              <a:buFont typeface="Wingdings" panose="05000000000000000000" pitchFamily="2" charset="2"/>
              <a:buChar char="Ø"/>
            </a:pPr>
            <a:r>
              <a:rPr lang="en-US" sz="2800" dirty="0"/>
              <a:t>Physicians have limited patient time – relying solely on expertise/experience</a:t>
            </a:r>
          </a:p>
          <a:p>
            <a:pPr algn="l" rtl="0">
              <a:lnSpc>
                <a:spcPct val="100000"/>
              </a:lnSpc>
              <a:buFont typeface="Wingdings" panose="05000000000000000000" pitchFamily="2" charset="2"/>
              <a:buChar char="Ø"/>
            </a:pPr>
            <a:r>
              <a:rPr lang="en-US" sz="2800" dirty="0"/>
              <a:t>There is no available dataset for either research or clinical care</a:t>
            </a:r>
          </a:p>
          <a:p>
            <a:pPr algn="l" rtl="0">
              <a:lnSpc>
                <a:spcPct val="100000"/>
              </a:lnSpc>
              <a:buFont typeface="Wingdings" panose="05000000000000000000" pitchFamily="2" charset="2"/>
              <a:buChar char="Ø"/>
            </a:pPr>
            <a:r>
              <a:rPr lang="en-US" sz="2800" dirty="0"/>
              <a:t>Providing monitoring for drugs side effects (personal/big-data) </a:t>
            </a:r>
          </a:p>
          <a:p>
            <a:pPr algn="l" rtl="0">
              <a:lnSpc>
                <a:spcPct val="100000"/>
              </a:lnSpc>
              <a:buFont typeface="Wingdings" panose="05000000000000000000" pitchFamily="2" charset="2"/>
              <a:buChar char="Ø"/>
            </a:pPr>
            <a:r>
              <a:rPr lang="en-US" sz="2800" dirty="0"/>
              <a:t>Simple, continuous and non-invasive monitoring solution (vision-based)</a:t>
            </a:r>
          </a:p>
          <a:p>
            <a:pPr algn="l" rtl="0">
              <a:lnSpc>
                <a:spcPct val="100000"/>
              </a:lnSpc>
              <a:buFont typeface="Wingdings" panose="05000000000000000000" pitchFamily="2" charset="2"/>
              <a:buChar char="Ø"/>
            </a:pPr>
            <a:r>
              <a:rPr lang="en-US" sz="2800" dirty="0"/>
              <a:t>Conservation of privacy is mandatory</a:t>
            </a:r>
          </a:p>
        </p:txBody>
      </p:sp>
    </p:spTree>
    <p:extLst>
      <p:ext uri="{BB962C8B-B14F-4D97-AF65-F5344CB8AC3E}">
        <p14:creationId xmlns:p14="http://schemas.microsoft.com/office/powerpoint/2010/main" val="1371390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856B-1698-4E48-9086-540917F0684D}"/>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F0A08556-0A51-4A8A-848F-9A0F1079C708}"/>
              </a:ext>
            </a:extLst>
          </p:cNvPr>
          <p:cNvSpPr>
            <a:spLocks noGrp="1"/>
          </p:cNvSpPr>
          <p:nvPr>
            <p:ph idx="1"/>
          </p:nvPr>
        </p:nvSpPr>
        <p:spPr/>
        <p:txBody>
          <a:bodyPr/>
          <a:lstStyle/>
          <a:p>
            <a:pPr algn="l" rtl="0">
              <a:buFont typeface="Wingdings" panose="05000000000000000000" pitchFamily="2" charset="2"/>
              <a:buChar char="Ø"/>
            </a:pPr>
            <a:r>
              <a:rPr lang="en-US" dirty="0"/>
              <a:t>Velocity For each body time series</a:t>
            </a:r>
          </a:p>
          <a:p>
            <a:pPr lvl="1" algn="l" rtl="0">
              <a:buFont typeface="Arial" panose="020B0604020202020204" pitchFamily="34" charset="0"/>
              <a:buChar char="•"/>
            </a:pPr>
            <a:r>
              <a:rPr lang="en-US" dirty="0"/>
              <a:t>Average and standard deviation (</a:t>
            </a:r>
            <a:r>
              <a:rPr lang="en-US" dirty="0" err="1"/>
              <a:t>std</a:t>
            </a:r>
            <a:r>
              <a:rPr lang="en-US" dirty="0"/>
              <a:t>)</a:t>
            </a:r>
          </a:p>
          <a:p>
            <a:pPr lvl="1" algn="l" rtl="0">
              <a:buFont typeface="Arial" panose="020B0604020202020204" pitchFamily="34" charset="0"/>
              <a:buChar char="•"/>
            </a:pPr>
            <a:r>
              <a:rPr lang="en-US" dirty="0"/>
              <a:t>Projections on floor</a:t>
            </a:r>
          </a:p>
          <a:p>
            <a:pPr algn="l" rtl="0">
              <a:buFont typeface="Wingdings" panose="05000000000000000000" pitchFamily="2" charset="2"/>
              <a:buChar char="Ø"/>
            </a:pPr>
            <a:r>
              <a:rPr lang="en-US" dirty="0"/>
              <a:t>Difference between two body parts</a:t>
            </a:r>
          </a:p>
          <a:p>
            <a:pPr lvl="1" algn="l" rtl="0">
              <a:buFont typeface="Arial" panose="020B0604020202020204" pitchFamily="34" charset="0"/>
              <a:buChar char="•"/>
            </a:pPr>
            <a:r>
              <a:rPr lang="en-US" dirty="0"/>
              <a:t>Average and </a:t>
            </a:r>
            <a:r>
              <a:rPr lang="en-US" dirty="0" err="1"/>
              <a:t>std</a:t>
            </a:r>
            <a:r>
              <a:rPr lang="en-US" dirty="0"/>
              <a:t> of the distance </a:t>
            </a:r>
          </a:p>
          <a:p>
            <a:pPr lvl="1" algn="l" rtl="0">
              <a:buFont typeface="Arial" panose="020B0604020202020204" pitchFamily="34" charset="0"/>
              <a:buChar char="•"/>
            </a:pPr>
            <a:r>
              <a:rPr lang="en-US" dirty="0"/>
              <a:t>Average and </a:t>
            </a:r>
            <a:r>
              <a:rPr lang="en-US" dirty="0" err="1"/>
              <a:t>std</a:t>
            </a:r>
            <a:r>
              <a:rPr lang="en-US" dirty="0"/>
              <a:t> in each axis</a:t>
            </a:r>
          </a:p>
          <a:p>
            <a:pPr marL="201168" lvl="1" indent="0" algn="l" rtl="0">
              <a:buNone/>
            </a:pPr>
            <a:endParaRPr lang="en-US" dirty="0"/>
          </a:p>
          <a:p>
            <a:pPr algn="l" rtl="0">
              <a:buFont typeface="Wingdings" panose="05000000000000000000" pitchFamily="2" charset="2"/>
              <a:buChar char="Ø"/>
            </a:pPr>
            <a:r>
              <a:rPr lang="en-US" dirty="0"/>
              <a:t>Frequency of Walking</a:t>
            </a:r>
          </a:p>
          <a:p>
            <a:pPr lvl="1" algn="l" rtl="0">
              <a:buFont typeface="Arial" panose="020B0604020202020204" pitchFamily="34" charset="0"/>
              <a:buChar char="•"/>
            </a:pPr>
            <a:r>
              <a:rPr lang="en-US" dirty="0"/>
              <a:t>Calculated between two body parts for stability</a:t>
            </a:r>
          </a:p>
        </p:txBody>
      </p:sp>
    </p:spTree>
    <p:extLst>
      <p:ext uri="{BB962C8B-B14F-4D97-AF65-F5344CB8AC3E}">
        <p14:creationId xmlns:p14="http://schemas.microsoft.com/office/powerpoint/2010/main" val="1998620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1F58-FF56-4936-B105-04BC1A318118}"/>
              </a:ext>
            </a:extLst>
          </p:cNvPr>
          <p:cNvSpPr>
            <a:spLocks noGrp="1"/>
          </p:cNvSpPr>
          <p:nvPr>
            <p:ph type="title"/>
          </p:nvPr>
        </p:nvSpPr>
        <p:spPr/>
        <p:txBody>
          <a:bodyPr/>
          <a:lstStyle/>
          <a:p>
            <a:r>
              <a:rPr lang="en-US" dirty="0"/>
              <a:t>Frequency Estimation</a:t>
            </a:r>
          </a:p>
        </p:txBody>
      </p:sp>
      <p:sp>
        <p:nvSpPr>
          <p:cNvPr id="3" name="Content Placeholder 2">
            <a:extLst>
              <a:ext uri="{FF2B5EF4-FFF2-40B4-BE49-F238E27FC236}">
                <a16:creationId xmlns:a16="http://schemas.microsoft.com/office/drawing/2014/main" id="{86325F5D-D791-4AD4-AB9E-BB967A7F9D52}"/>
              </a:ext>
            </a:extLst>
          </p:cNvPr>
          <p:cNvSpPr>
            <a:spLocks noGrp="1"/>
          </p:cNvSpPr>
          <p:nvPr>
            <p:ph idx="1"/>
          </p:nvPr>
        </p:nvSpPr>
        <p:spPr/>
        <p:txBody>
          <a:bodyPr/>
          <a:lstStyle/>
          <a:p>
            <a:pPr algn="l" rtl="0">
              <a:buFont typeface="Wingdings" panose="05000000000000000000" pitchFamily="2" charset="2"/>
              <a:buChar char="Ø"/>
            </a:pPr>
            <a:r>
              <a:rPr lang="en-US" dirty="0"/>
              <a:t>Graph shows the DFT of the differences between ankles series</a:t>
            </a:r>
          </a:p>
          <a:p>
            <a:pPr lvl="1" algn="l" rtl="0">
              <a:buFont typeface="Arial" panose="020B0604020202020204" pitchFamily="34" charset="0"/>
              <a:buChar char="•"/>
            </a:pPr>
            <a:r>
              <a:rPr lang="en-US" dirty="0"/>
              <a:t>Same Video as before (B.4)</a:t>
            </a:r>
          </a:p>
          <a:p>
            <a:pPr lvl="1" algn="l" rtl="0">
              <a:buFont typeface="Arial" panose="020B0604020202020204" pitchFamily="34" charset="0"/>
              <a:buChar char="•"/>
            </a:pPr>
            <a:r>
              <a:rPr lang="en-US" dirty="0"/>
              <a:t>Noticeable peak in the direction of walking</a:t>
            </a:r>
          </a:p>
          <a:p>
            <a:pPr lvl="1" algn="l" rtl="0">
              <a:buFont typeface="Arial" panose="020B0604020202020204" pitchFamily="34" charset="0"/>
              <a:buChar char="•"/>
            </a:pPr>
            <a:r>
              <a:rPr lang="en-US" dirty="0"/>
              <a:t>Estimated Frequency is 0.51 [Hz] </a:t>
            </a:r>
          </a:p>
        </p:txBody>
      </p:sp>
      <p:pic>
        <p:nvPicPr>
          <p:cNvPr id="4" name="Picture 3">
            <a:extLst>
              <a:ext uri="{FF2B5EF4-FFF2-40B4-BE49-F238E27FC236}">
                <a16:creationId xmlns:a16="http://schemas.microsoft.com/office/drawing/2014/main" id="{DCB5EB22-4715-4685-B5DF-F541481AE64C}"/>
              </a:ext>
            </a:extLst>
          </p:cNvPr>
          <p:cNvPicPr>
            <a:picLocks noChangeAspect="1"/>
          </p:cNvPicPr>
          <p:nvPr/>
        </p:nvPicPr>
        <p:blipFill>
          <a:blip r:embed="rId2"/>
          <a:stretch>
            <a:fillRect/>
          </a:stretch>
        </p:blipFill>
        <p:spPr>
          <a:xfrm>
            <a:off x="811530" y="3278783"/>
            <a:ext cx="10629900" cy="2847975"/>
          </a:xfrm>
          <a:prstGeom prst="rect">
            <a:avLst/>
          </a:prstGeom>
        </p:spPr>
      </p:pic>
    </p:spTree>
    <p:extLst>
      <p:ext uri="{BB962C8B-B14F-4D97-AF65-F5344CB8AC3E}">
        <p14:creationId xmlns:p14="http://schemas.microsoft.com/office/powerpoint/2010/main" val="274565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Objectives</a:t>
            </a:r>
            <a:endParaRPr lang="he-IL" dirty="0"/>
          </a:p>
        </p:txBody>
      </p:sp>
      <p:sp>
        <p:nvSpPr>
          <p:cNvPr id="3" name="Content Placeholder 2"/>
          <p:cNvSpPr>
            <a:spLocks noGrp="1"/>
          </p:cNvSpPr>
          <p:nvPr>
            <p:ph idx="1"/>
          </p:nvPr>
        </p:nvSpPr>
        <p:spPr>
          <a:xfrm>
            <a:off x="1097279" y="1845734"/>
            <a:ext cx="10522291" cy="4276286"/>
          </a:xfrm>
        </p:spPr>
        <p:txBody>
          <a:bodyPr>
            <a:normAutofit/>
          </a:bodyPr>
          <a:lstStyle/>
          <a:p>
            <a:pPr marL="514350" indent="-514350" algn="l" rtl="0">
              <a:lnSpc>
                <a:spcPct val="100000"/>
              </a:lnSpc>
              <a:buFont typeface="+mj-lt"/>
              <a:buAutoNum type="arabicPeriod"/>
            </a:pPr>
            <a:r>
              <a:rPr lang="en-US" sz="2600" b="1" dirty="0"/>
              <a:t>Develop a gait monitoring system based on 3D-vision</a:t>
            </a:r>
          </a:p>
          <a:p>
            <a:pPr lvl="1" algn="l" rtl="0">
              <a:lnSpc>
                <a:spcPct val="100000"/>
              </a:lnSpc>
              <a:buFont typeface="Wingdings" panose="05000000000000000000" pitchFamily="2" charset="2"/>
              <a:buChar char="Ø"/>
            </a:pPr>
            <a:r>
              <a:rPr lang="en-US" sz="2400" dirty="0"/>
              <a:t>Constructing a 10 Meters Walk Test (10MWT) virtual-corridor</a:t>
            </a:r>
            <a:endParaRPr lang="en-US" sz="2400" b="1" dirty="0"/>
          </a:p>
          <a:p>
            <a:pPr lvl="1" algn="l" rtl="0">
              <a:lnSpc>
                <a:spcPct val="100000"/>
              </a:lnSpc>
              <a:buFont typeface="Wingdings" panose="05000000000000000000" pitchFamily="2" charset="2"/>
              <a:buChar char="Ø"/>
            </a:pPr>
            <a:r>
              <a:rPr lang="en-US" sz="2400" dirty="0"/>
              <a:t>Enabling 24/7 monitoring using computer-vision </a:t>
            </a:r>
          </a:p>
          <a:p>
            <a:pPr marL="514350" lvl="1" indent="-514350" algn="l" rtl="0">
              <a:spcBef>
                <a:spcPts val="1200"/>
              </a:spcBef>
              <a:spcAft>
                <a:spcPts val="200"/>
              </a:spcAft>
              <a:buSzPct val="100000"/>
              <a:buFont typeface="+mj-lt"/>
              <a:buAutoNum type="arabicPeriod" startAt="2"/>
            </a:pPr>
            <a:r>
              <a:rPr lang="en-US" sz="2600" b="1" dirty="0"/>
              <a:t>Preform data collection of synthetic walking abnormalities</a:t>
            </a:r>
            <a:endParaRPr lang="en-US" sz="2200" b="1" dirty="0"/>
          </a:p>
          <a:p>
            <a:pPr marL="514350" lvl="1" indent="-514350" algn="l" rtl="0">
              <a:spcBef>
                <a:spcPts val="1200"/>
              </a:spcBef>
              <a:spcAft>
                <a:spcPts val="200"/>
              </a:spcAft>
              <a:buSzPct val="100000"/>
              <a:buFont typeface="+mj-lt"/>
              <a:buAutoNum type="arabicPeriod" startAt="3"/>
            </a:pPr>
            <a:r>
              <a:rPr lang="en-US" sz="2600" b="1" dirty="0"/>
              <a:t>Devise and extract relevant gait parameters</a:t>
            </a:r>
          </a:p>
          <a:p>
            <a:pPr marL="514350" lvl="1" indent="-514350" algn="l" rtl="0">
              <a:spcBef>
                <a:spcPts val="1200"/>
              </a:spcBef>
              <a:spcAft>
                <a:spcPts val="200"/>
              </a:spcAft>
              <a:buSzPct val="100000"/>
              <a:buFont typeface="+mj-lt"/>
              <a:buAutoNum type="arabicPeriod" startAt="4"/>
            </a:pPr>
            <a:r>
              <a:rPr lang="en-US" sz="2600" b="1" dirty="0"/>
              <a:t>Suggest a learning-based approach for walking-patterns classification </a:t>
            </a:r>
            <a:endParaRPr lang="en-US" sz="2400" b="1" dirty="0"/>
          </a:p>
          <a:p>
            <a:pPr lvl="1" algn="l" rtl="0">
              <a:lnSpc>
                <a:spcPct val="100000"/>
              </a:lnSpc>
              <a:buFont typeface="Wingdings" panose="05000000000000000000" pitchFamily="2" charset="2"/>
              <a:buChar char="Ø"/>
            </a:pPr>
            <a:r>
              <a:rPr lang="en-US" sz="2400" dirty="0"/>
              <a:t>Must be data-driven approach</a:t>
            </a:r>
          </a:p>
          <a:p>
            <a:pPr lvl="1" algn="l" rtl="0">
              <a:lnSpc>
                <a:spcPct val="100000"/>
              </a:lnSpc>
              <a:buFont typeface="Wingdings" panose="05000000000000000000" pitchFamily="2" charset="2"/>
              <a:buChar char="Ø"/>
            </a:pPr>
            <a:r>
              <a:rPr lang="en-US" sz="2400" dirty="0"/>
              <a:t>Adjustable for future feature addition</a:t>
            </a:r>
          </a:p>
          <a:p>
            <a:pPr lvl="1" algn="l" rtl="0">
              <a:lnSpc>
                <a:spcPct val="100000"/>
              </a:lnSpc>
              <a:buFont typeface="Wingdings" panose="05000000000000000000" pitchFamily="2" charset="2"/>
              <a:buChar char="Ø"/>
            </a:pPr>
            <a:r>
              <a:rPr lang="en-US" sz="2400" dirty="0"/>
              <a:t>Robust</a:t>
            </a:r>
          </a:p>
        </p:txBody>
      </p:sp>
      <p:pic>
        <p:nvPicPr>
          <p:cNvPr id="4" name="Picture 3">
            <a:extLst>
              <a:ext uri="{FF2B5EF4-FFF2-40B4-BE49-F238E27FC236}">
                <a16:creationId xmlns:a16="http://schemas.microsoft.com/office/drawing/2014/main" id="{BE3815C0-435C-4916-B176-9444055224AA}"/>
              </a:ext>
            </a:extLst>
          </p:cNvPr>
          <p:cNvPicPr>
            <a:picLocks noChangeAspect="1"/>
          </p:cNvPicPr>
          <p:nvPr/>
        </p:nvPicPr>
        <p:blipFill>
          <a:blip r:embed="rId3"/>
          <a:stretch>
            <a:fillRect/>
          </a:stretch>
        </p:blipFill>
        <p:spPr>
          <a:xfrm>
            <a:off x="9688241" y="1845734"/>
            <a:ext cx="1763163" cy="2445392"/>
          </a:xfrm>
          <a:prstGeom prst="rect">
            <a:avLst/>
          </a:prstGeom>
        </p:spPr>
      </p:pic>
    </p:spTree>
    <p:extLst>
      <p:ext uri="{BB962C8B-B14F-4D97-AF65-F5344CB8AC3E}">
        <p14:creationId xmlns:p14="http://schemas.microsoft.com/office/powerpoint/2010/main" val="2989748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E33D-0F37-473D-9FC9-48B4B04C0F2A}"/>
              </a:ext>
            </a:extLst>
          </p:cNvPr>
          <p:cNvSpPr>
            <a:spLocks noGrp="1"/>
          </p:cNvSpPr>
          <p:nvPr>
            <p:ph type="title"/>
          </p:nvPr>
        </p:nvSpPr>
        <p:spPr/>
        <p:txBody>
          <a:bodyPr/>
          <a:lstStyle/>
          <a:p>
            <a:pPr algn="ctr"/>
            <a:r>
              <a:rPr lang="en-US" dirty="0"/>
              <a:t>Tools and Background</a:t>
            </a:r>
          </a:p>
        </p:txBody>
      </p:sp>
      <p:sp>
        <p:nvSpPr>
          <p:cNvPr id="3" name="Content Placeholder 2">
            <a:extLst>
              <a:ext uri="{FF2B5EF4-FFF2-40B4-BE49-F238E27FC236}">
                <a16:creationId xmlns:a16="http://schemas.microsoft.com/office/drawing/2014/main" id="{8BB3A543-1FD3-4DA7-852F-67987A2DF3E3}"/>
              </a:ext>
            </a:extLst>
          </p:cNvPr>
          <p:cNvSpPr>
            <a:spLocks noGrp="1"/>
          </p:cNvSpPr>
          <p:nvPr>
            <p:ph idx="1"/>
          </p:nvPr>
        </p:nvSpPr>
        <p:spPr>
          <a:xfrm>
            <a:off x="349359" y="1845734"/>
            <a:ext cx="9770416" cy="4023360"/>
          </a:xfrm>
        </p:spPr>
        <p:txBody>
          <a:bodyPr>
            <a:normAutofit/>
          </a:bodyPr>
          <a:lstStyle/>
          <a:p>
            <a:pPr marL="91440" lvl="1" indent="-91440" algn="l" rtl="0">
              <a:spcBef>
                <a:spcPts val="1200"/>
              </a:spcBef>
              <a:spcAft>
                <a:spcPts val="200"/>
              </a:spcAft>
              <a:buSzPct val="100000"/>
              <a:buFont typeface="Wingdings" panose="05000000000000000000" pitchFamily="2" charset="2"/>
              <a:buChar char="Ø"/>
            </a:pPr>
            <a:r>
              <a:rPr lang="en-US" sz="2800" b="1" dirty="0"/>
              <a:t>Kinect – is a depth camera with a skeleton estimation algorithm</a:t>
            </a:r>
          </a:p>
          <a:p>
            <a:pPr lvl="1" algn="l" rtl="0">
              <a:buFont typeface="Arial" panose="020B0604020202020204" pitchFamily="34" charset="0"/>
              <a:buChar char="•"/>
            </a:pPr>
            <a:r>
              <a:rPr lang="en-US" sz="2800" dirty="0"/>
              <a:t>Corridor Point Cloud (PCL)</a:t>
            </a:r>
          </a:p>
          <a:p>
            <a:pPr lvl="1" algn="l" rtl="0">
              <a:buFont typeface="Arial" panose="020B0604020202020204" pitchFamily="34" charset="0"/>
              <a:buChar char="•"/>
            </a:pPr>
            <a:r>
              <a:rPr lang="en-US" sz="2800" dirty="0"/>
              <a:t>Estimation of skeleton points</a:t>
            </a:r>
          </a:p>
          <a:p>
            <a:pPr lvl="1" algn="l" rtl="0">
              <a:buFont typeface="Arial" panose="020B0604020202020204" pitchFamily="34" charset="0"/>
              <a:buChar char="•"/>
            </a:pPr>
            <a:r>
              <a:rPr lang="en-US" sz="2800" dirty="0"/>
              <a:t>Floor plane vector</a:t>
            </a:r>
          </a:p>
          <a:p>
            <a:pPr lvl="1" algn="l" rtl="0">
              <a:buFont typeface="Arial" panose="020B0604020202020204" pitchFamily="34" charset="0"/>
              <a:buChar char="•"/>
            </a:pPr>
            <a:r>
              <a:rPr lang="en-US" sz="2800" u="sng" dirty="0"/>
              <a:t>Skeleton points allow absolute privacy conservation</a:t>
            </a:r>
            <a:endParaRPr lang="en-US" sz="2800" b="1" u="sng" dirty="0"/>
          </a:p>
          <a:p>
            <a:pPr algn="l" rtl="0">
              <a:buFont typeface="Wingdings" panose="05000000000000000000" pitchFamily="2" charset="2"/>
              <a:buChar char="Ø"/>
            </a:pPr>
            <a:r>
              <a:rPr lang="en-US" sz="2800" b="1" dirty="0"/>
              <a:t>Assessment of a Multi-Kinect Corridor (</a:t>
            </a:r>
            <a:r>
              <a:rPr lang="en-US" sz="2800" b="1" dirty="0" err="1"/>
              <a:t>Geerse</a:t>
            </a:r>
            <a:r>
              <a:rPr lang="en-US" sz="2800" b="1" dirty="0"/>
              <a:t> et al, 2015 )</a:t>
            </a:r>
            <a:endParaRPr lang="he-IL" sz="2800" b="1" dirty="0"/>
          </a:p>
          <a:p>
            <a:pPr lvl="1" algn="l" rtl="0">
              <a:buFont typeface="Arial" panose="020B0604020202020204" pitchFamily="34" charset="0"/>
              <a:buChar char="•"/>
            </a:pPr>
            <a:r>
              <a:rPr lang="en-US" sz="2600" dirty="0"/>
              <a:t>Comparison of Kinect and </a:t>
            </a:r>
            <a:r>
              <a:rPr lang="en-US" sz="2600" dirty="0" err="1"/>
              <a:t>Optotrack</a:t>
            </a:r>
            <a:r>
              <a:rPr lang="en-US" sz="2600" dirty="0"/>
              <a:t> recordings </a:t>
            </a:r>
          </a:p>
          <a:p>
            <a:pPr lvl="1" algn="l" rtl="0">
              <a:buFont typeface="Arial" panose="020B0604020202020204" pitchFamily="34" charset="0"/>
              <a:buChar char="•"/>
            </a:pPr>
            <a:r>
              <a:rPr lang="en-US" sz="2600" dirty="0"/>
              <a:t>High correlation between recordings – proof of concept</a:t>
            </a:r>
          </a:p>
          <a:p>
            <a:pPr lvl="1" algn="l" rtl="0">
              <a:buFont typeface="Wingdings" panose="05000000000000000000" pitchFamily="2" charset="2"/>
              <a:buChar char="Ø"/>
            </a:pPr>
            <a:endParaRPr lang="en-US" sz="2600" dirty="0"/>
          </a:p>
        </p:txBody>
      </p:sp>
      <p:sp>
        <p:nvSpPr>
          <p:cNvPr id="4" name="TextBox 3">
            <a:extLst>
              <a:ext uri="{FF2B5EF4-FFF2-40B4-BE49-F238E27FC236}">
                <a16:creationId xmlns:a16="http://schemas.microsoft.com/office/drawing/2014/main" id="{46E98F0A-2A11-45CD-A6F0-7B1A74E65415}"/>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b="1" dirty="0">
                <a:latin typeface="+mj-lt"/>
              </a:rPr>
              <a:t>Step 1: 10MWT Corridor</a:t>
            </a:r>
          </a:p>
        </p:txBody>
      </p:sp>
      <p:pic>
        <p:nvPicPr>
          <p:cNvPr id="5" name="Picture 4">
            <a:extLst>
              <a:ext uri="{FF2B5EF4-FFF2-40B4-BE49-F238E27FC236}">
                <a16:creationId xmlns:a16="http://schemas.microsoft.com/office/drawing/2014/main" id="{A3819A35-568B-4E76-A146-FD5425F68554}"/>
              </a:ext>
            </a:extLst>
          </p:cNvPr>
          <p:cNvPicPr>
            <a:picLocks noChangeAspect="1"/>
          </p:cNvPicPr>
          <p:nvPr/>
        </p:nvPicPr>
        <p:blipFill>
          <a:blip r:embed="rId3"/>
          <a:stretch>
            <a:fillRect/>
          </a:stretch>
        </p:blipFill>
        <p:spPr>
          <a:xfrm>
            <a:off x="10119775" y="3305938"/>
            <a:ext cx="1834967" cy="2867136"/>
          </a:xfrm>
          <a:prstGeom prst="rect">
            <a:avLst/>
          </a:prstGeom>
        </p:spPr>
      </p:pic>
      <p:pic>
        <p:nvPicPr>
          <p:cNvPr id="6" name="Picture 5">
            <a:extLst>
              <a:ext uri="{FF2B5EF4-FFF2-40B4-BE49-F238E27FC236}">
                <a16:creationId xmlns:a16="http://schemas.microsoft.com/office/drawing/2014/main" id="{C08E2E4F-5A35-4890-9BBE-A93ECD50906D}"/>
              </a:ext>
            </a:extLst>
          </p:cNvPr>
          <p:cNvPicPr>
            <a:picLocks noChangeAspect="1"/>
          </p:cNvPicPr>
          <p:nvPr/>
        </p:nvPicPr>
        <p:blipFill>
          <a:blip r:embed="rId4"/>
          <a:stretch>
            <a:fillRect/>
          </a:stretch>
        </p:blipFill>
        <p:spPr>
          <a:xfrm>
            <a:off x="10119775" y="156761"/>
            <a:ext cx="1834967" cy="3040803"/>
          </a:xfrm>
          <a:prstGeom prst="rect">
            <a:avLst/>
          </a:prstGeom>
        </p:spPr>
      </p:pic>
      <p:sp>
        <p:nvSpPr>
          <p:cNvPr id="7" name="&quot;Not Allowed&quot; Symbol 6">
            <a:extLst>
              <a:ext uri="{FF2B5EF4-FFF2-40B4-BE49-F238E27FC236}">
                <a16:creationId xmlns:a16="http://schemas.microsoft.com/office/drawing/2014/main" id="{880982DC-902F-4170-8025-6BF2D0EA1CDC}"/>
              </a:ext>
            </a:extLst>
          </p:cNvPr>
          <p:cNvSpPr/>
          <p:nvPr/>
        </p:nvSpPr>
        <p:spPr>
          <a:xfrm>
            <a:off x="10276114" y="3860800"/>
            <a:ext cx="1678628" cy="1538514"/>
          </a:xfrm>
          <a:prstGeom prst="noSmoking">
            <a:avLst/>
          </a:prstGeom>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a:solidFill>
                <a:schemeClr val="tx1"/>
              </a:solidFill>
            </a:endParaRPr>
          </a:p>
        </p:txBody>
      </p:sp>
    </p:spTree>
    <p:extLst>
      <p:ext uri="{BB962C8B-B14F-4D97-AF65-F5344CB8AC3E}">
        <p14:creationId xmlns:p14="http://schemas.microsoft.com/office/powerpoint/2010/main" val="3385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32556-448B-42C1-A89C-07D6611DDF0B}"/>
              </a:ext>
            </a:extLst>
          </p:cNvPr>
          <p:cNvSpPr>
            <a:spLocks noGrp="1"/>
          </p:cNvSpPr>
          <p:nvPr>
            <p:ph type="title"/>
          </p:nvPr>
        </p:nvSpPr>
        <p:spPr/>
        <p:txBody>
          <a:bodyPr/>
          <a:lstStyle/>
          <a:p>
            <a:pPr algn="ctr"/>
            <a:r>
              <a:rPr lang="en-US" dirty="0"/>
              <a:t>Cameras Location Challenges</a:t>
            </a:r>
          </a:p>
        </p:txBody>
      </p:sp>
      <p:sp>
        <p:nvSpPr>
          <p:cNvPr id="3" name="Content Placeholder 2">
            <a:extLst>
              <a:ext uri="{FF2B5EF4-FFF2-40B4-BE49-F238E27FC236}">
                <a16:creationId xmlns:a16="http://schemas.microsoft.com/office/drawing/2014/main" id="{8A1E0A60-F9CD-41E8-9125-718A73AC5845}"/>
              </a:ext>
            </a:extLst>
          </p:cNvPr>
          <p:cNvSpPr>
            <a:spLocks noGrp="1"/>
          </p:cNvSpPr>
          <p:nvPr>
            <p:ph idx="1"/>
          </p:nvPr>
        </p:nvSpPr>
        <p:spPr>
          <a:xfrm>
            <a:off x="346095" y="2171554"/>
            <a:ext cx="10058400" cy="4023360"/>
          </a:xfrm>
        </p:spPr>
        <p:txBody>
          <a:bodyPr>
            <a:normAutofit fontScale="85000" lnSpcReduction="20000"/>
          </a:bodyPr>
          <a:lstStyle/>
          <a:p>
            <a:pPr marL="0" indent="0" algn="l" rtl="0">
              <a:buNone/>
            </a:pPr>
            <a:endParaRPr lang="en-US" sz="2800" dirty="0"/>
          </a:p>
          <a:p>
            <a:pPr algn="l" rtl="0">
              <a:buFont typeface="Wingdings" panose="05000000000000000000" pitchFamily="2" charset="2"/>
              <a:buChar char="Ø"/>
            </a:pPr>
            <a:endParaRPr lang="en-US" sz="2800" dirty="0"/>
          </a:p>
          <a:p>
            <a:pPr algn="l" rtl="0">
              <a:buFont typeface="Wingdings" panose="05000000000000000000" pitchFamily="2" charset="2"/>
              <a:buChar char="Ø"/>
            </a:pPr>
            <a:endParaRPr lang="en-US" sz="2800" dirty="0"/>
          </a:p>
          <a:p>
            <a:pPr algn="l" rtl="0">
              <a:buFont typeface="Wingdings" panose="05000000000000000000" pitchFamily="2" charset="2"/>
              <a:buChar char="Ø"/>
            </a:pPr>
            <a:endParaRPr lang="en-US" sz="2800" dirty="0"/>
          </a:p>
          <a:p>
            <a:pPr algn="l" rtl="0">
              <a:buFont typeface="Wingdings" panose="05000000000000000000" pitchFamily="2" charset="2"/>
              <a:buChar char="Ø"/>
            </a:pPr>
            <a:r>
              <a:rPr lang="en-US" sz="2800" dirty="0"/>
              <a:t>Non-ideal location effects </a:t>
            </a:r>
          </a:p>
          <a:p>
            <a:pPr lvl="1" algn="l" rtl="0">
              <a:buFont typeface="Arial" panose="020B0604020202020204" pitchFamily="34" charset="0"/>
              <a:buChar char="•"/>
            </a:pPr>
            <a:r>
              <a:rPr lang="en-US" sz="2400" dirty="0"/>
              <a:t>Noisy recordings below knees</a:t>
            </a:r>
          </a:p>
          <a:p>
            <a:pPr lvl="1" algn="l" rtl="0">
              <a:buFont typeface="Arial" panose="020B0604020202020204" pitchFamily="34" charset="0"/>
              <a:buChar char="•"/>
            </a:pPr>
            <a:r>
              <a:rPr lang="en-US" sz="2400" dirty="0"/>
              <a:t>Ankles are reliable</a:t>
            </a:r>
            <a:endParaRPr lang="en-US" sz="2800" dirty="0"/>
          </a:p>
          <a:p>
            <a:pPr algn="l" rtl="0">
              <a:buFont typeface="Wingdings" panose="05000000000000000000" pitchFamily="2" charset="2"/>
              <a:buChar char="Ø"/>
            </a:pPr>
            <a:r>
              <a:rPr lang="en-US" sz="2800" dirty="0"/>
              <a:t>Suggested solutions</a:t>
            </a:r>
          </a:p>
          <a:p>
            <a:pPr lvl="1" algn="l" rtl="0">
              <a:buFont typeface="Arial" panose="020B0604020202020204" pitchFamily="34" charset="0"/>
              <a:buChar char="•"/>
            </a:pPr>
            <a:r>
              <a:rPr lang="en-US" sz="2400" dirty="0"/>
              <a:t>Parks-McClellan Filters</a:t>
            </a:r>
          </a:p>
          <a:p>
            <a:pPr lvl="1" algn="l" rtl="0">
              <a:buFont typeface="Arial" panose="020B0604020202020204" pitchFamily="34" charset="0"/>
              <a:buChar char="•"/>
            </a:pPr>
            <a:r>
              <a:rPr lang="en-US" sz="2400" dirty="0"/>
              <a:t>Identify and discard unreliable frames</a:t>
            </a:r>
          </a:p>
          <a:p>
            <a:pPr lvl="1" algn="l" rtl="0">
              <a:buFont typeface="Arial" panose="020B0604020202020204" pitchFamily="34" charset="0"/>
              <a:buChar char="•"/>
            </a:pPr>
            <a:r>
              <a:rPr lang="en-US" sz="2400" dirty="0"/>
              <a:t>Using difference between skeleton points</a:t>
            </a:r>
          </a:p>
          <a:p>
            <a:pPr lvl="1" algn="l" rtl="0">
              <a:buFont typeface="Arial" panose="020B0604020202020204" pitchFamily="34" charset="0"/>
              <a:buChar char="•"/>
            </a:pPr>
            <a:endParaRPr lang="en-US" sz="2400" dirty="0"/>
          </a:p>
          <a:p>
            <a:pPr lvl="1" algn="l" rtl="0">
              <a:buFont typeface="Arial" panose="020B0604020202020204" pitchFamily="34" charset="0"/>
              <a:buChar char="•"/>
            </a:pPr>
            <a:endParaRPr lang="en-US" sz="2600" dirty="0"/>
          </a:p>
        </p:txBody>
      </p:sp>
      <p:sp>
        <p:nvSpPr>
          <p:cNvPr id="4" name="TextBox 3">
            <a:extLst>
              <a:ext uri="{FF2B5EF4-FFF2-40B4-BE49-F238E27FC236}">
                <a16:creationId xmlns:a16="http://schemas.microsoft.com/office/drawing/2014/main" id="{2241AF60-A8EF-44BF-AFBE-7681202BA875}"/>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b="1" dirty="0">
                <a:latin typeface="+mj-lt"/>
              </a:rPr>
              <a:t>Step 1: 10MWT Corridor</a:t>
            </a:r>
          </a:p>
        </p:txBody>
      </p:sp>
      <p:graphicFrame>
        <p:nvGraphicFramePr>
          <p:cNvPr id="5" name="Table 4">
            <a:extLst>
              <a:ext uri="{FF2B5EF4-FFF2-40B4-BE49-F238E27FC236}">
                <a16:creationId xmlns:a16="http://schemas.microsoft.com/office/drawing/2014/main" id="{93DF8257-2F07-49B0-9089-C49AE0233FCD}"/>
              </a:ext>
            </a:extLst>
          </p:cNvPr>
          <p:cNvGraphicFramePr>
            <a:graphicFrameLocks noGrp="1"/>
          </p:cNvGraphicFramePr>
          <p:nvPr>
            <p:extLst>
              <p:ext uri="{D42A27DB-BD31-4B8C-83A1-F6EECF244321}">
                <p14:modId xmlns:p14="http://schemas.microsoft.com/office/powerpoint/2010/main" val="2051170131"/>
              </p:ext>
            </p:extLst>
          </p:nvPr>
        </p:nvGraphicFramePr>
        <p:xfrm>
          <a:off x="5375295" y="1853051"/>
          <a:ext cx="5783235" cy="2138680"/>
        </p:xfrm>
        <a:graphic>
          <a:graphicData uri="http://schemas.openxmlformats.org/drawingml/2006/table">
            <a:tbl>
              <a:tblPr firstRow="1" bandRow="1">
                <a:tableStyleId>{5C22544A-7EE6-4342-B048-85BDC9FD1C3A}</a:tableStyleId>
              </a:tblPr>
              <a:tblGrid>
                <a:gridCol w="2284284">
                  <a:extLst>
                    <a:ext uri="{9D8B030D-6E8A-4147-A177-3AD203B41FA5}">
                      <a16:colId xmlns:a16="http://schemas.microsoft.com/office/drawing/2014/main" val="3024862425"/>
                    </a:ext>
                  </a:extLst>
                </a:gridCol>
                <a:gridCol w="1576552">
                  <a:extLst>
                    <a:ext uri="{9D8B030D-6E8A-4147-A177-3AD203B41FA5}">
                      <a16:colId xmlns:a16="http://schemas.microsoft.com/office/drawing/2014/main" val="633185416"/>
                    </a:ext>
                  </a:extLst>
                </a:gridCol>
                <a:gridCol w="1922399">
                  <a:extLst>
                    <a:ext uri="{9D8B030D-6E8A-4147-A177-3AD203B41FA5}">
                      <a16:colId xmlns:a16="http://schemas.microsoft.com/office/drawing/2014/main" val="1461552153"/>
                    </a:ext>
                  </a:extLst>
                </a:gridCol>
              </a:tblGrid>
              <a:tr h="370840">
                <a:tc>
                  <a:txBody>
                    <a:bodyPr/>
                    <a:lstStyle/>
                    <a:p>
                      <a:pPr algn="ctr"/>
                      <a:endParaRPr lang="en-US" sz="2000" dirty="0"/>
                    </a:p>
                  </a:txBody>
                  <a:tcPr/>
                </a:tc>
                <a:tc>
                  <a:txBody>
                    <a:bodyPr/>
                    <a:lstStyle/>
                    <a:p>
                      <a:pPr algn="ctr"/>
                      <a:r>
                        <a:rPr lang="en-US" sz="2000" dirty="0"/>
                        <a:t>Value</a:t>
                      </a:r>
                    </a:p>
                  </a:txBody>
                  <a:tcPr/>
                </a:tc>
                <a:tc>
                  <a:txBody>
                    <a:bodyPr/>
                    <a:lstStyle/>
                    <a:p>
                      <a:pPr algn="ctr"/>
                      <a:r>
                        <a:rPr lang="en-US" sz="2000" dirty="0"/>
                        <a:t>Condition</a:t>
                      </a:r>
                    </a:p>
                  </a:txBody>
                  <a:tcPr/>
                </a:tc>
                <a:extLst>
                  <a:ext uri="{0D108BD9-81ED-4DB2-BD59-A6C34878D82A}">
                    <a16:rowId xmlns:a16="http://schemas.microsoft.com/office/drawing/2014/main" val="2478260929"/>
                  </a:ext>
                </a:extLst>
              </a:tr>
              <a:tr h="370840">
                <a:tc>
                  <a:txBody>
                    <a:bodyPr/>
                    <a:lstStyle/>
                    <a:p>
                      <a:pPr algn="ctr"/>
                      <a:r>
                        <a:rPr lang="en-US" sz="1800" dirty="0"/>
                        <a:t>Height Above Floor</a:t>
                      </a:r>
                    </a:p>
                  </a:txBody>
                  <a:tcPr/>
                </a:tc>
                <a:tc>
                  <a:txBody>
                    <a:bodyPr/>
                    <a:lstStyle/>
                    <a:p>
                      <a:pPr algn="ctr"/>
                      <a:r>
                        <a:rPr lang="en-US" sz="1800" dirty="0"/>
                        <a:t>2 meters</a:t>
                      </a:r>
                    </a:p>
                  </a:txBody>
                  <a:tcPr/>
                </a:tc>
                <a:tc>
                  <a:txBody>
                    <a:bodyPr/>
                    <a:lstStyle/>
                    <a:p>
                      <a:pPr algn="ctr"/>
                      <a:r>
                        <a:rPr lang="en-US" sz="1800" b="1" dirty="0"/>
                        <a:t>given</a:t>
                      </a:r>
                    </a:p>
                  </a:txBody>
                  <a:tcPr/>
                </a:tc>
                <a:extLst>
                  <a:ext uri="{0D108BD9-81ED-4DB2-BD59-A6C34878D82A}">
                    <a16:rowId xmlns:a16="http://schemas.microsoft.com/office/drawing/2014/main" val="1673344063"/>
                  </a:ext>
                </a:extLst>
              </a:tr>
              <a:tr h="370840">
                <a:tc>
                  <a:txBody>
                    <a:bodyPr/>
                    <a:lstStyle/>
                    <a:p>
                      <a:pPr algn="ctr"/>
                      <a:r>
                        <a:rPr lang="en-US" sz="1800" dirty="0"/>
                        <a:t>Tilt angle</a:t>
                      </a:r>
                    </a:p>
                  </a:txBody>
                  <a:tcPr/>
                </a:tc>
                <a:tc>
                  <a:txBody>
                    <a:bodyPr/>
                    <a:lstStyle/>
                    <a:p>
                      <a:pPr algn="ctr"/>
                      <a:r>
                        <a:rPr lang="en-US" sz="1800" dirty="0"/>
                        <a:t>Most Acute (~55 degrees)</a:t>
                      </a:r>
                    </a:p>
                  </a:txBody>
                  <a:tcPr/>
                </a:tc>
                <a:tc>
                  <a:txBody>
                    <a:bodyPr/>
                    <a:lstStyle/>
                    <a:p>
                      <a:pPr algn="ctr"/>
                      <a:r>
                        <a:rPr lang="en-US" sz="1800" b="1" dirty="0"/>
                        <a:t>optimized</a:t>
                      </a:r>
                    </a:p>
                  </a:txBody>
                  <a:tcPr/>
                </a:tc>
                <a:extLst>
                  <a:ext uri="{0D108BD9-81ED-4DB2-BD59-A6C34878D82A}">
                    <a16:rowId xmlns:a16="http://schemas.microsoft.com/office/drawing/2014/main" val="3590981653"/>
                  </a:ext>
                </a:extLst>
              </a:tr>
              <a:tr h="198120">
                <a:tc>
                  <a:txBody>
                    <a:bodyPr/>
                    <a:lstStyle/>
                    <a:p>
                      <a:pPr algn="ctr"/>
                      <a:r>
                        <a:rPr lang="en-US" sz="1800" dirty="0"/>
                        <a:t>Direction</a:t>
                      </a:r>
                    </a:p>
                  </a:txBody>
                  <a:tcPr/>
                </a:tc>
                <a:tc>
                  <a:txBody>
                    <a:bodyPr/>
                    <a:lstStyle/>
                    <a:p>
                      <a:pPr algn="ctr"/>
                      <a:r>
                        <a:rPr lang="en-US" sz="1800" dirty="0"/>
                        <a:t>Opposite</a:t>
                      </a:r>
                    </a:p>
                  </a:txBody>
                  <a:tcPr/>
                </a:tc>
                <a:tc>
                  <a:txBody>
                    <a:bodyPr/>
                    <a:lstStyle/>
                    <a:p>
                      <a:pPr algn="ctr"/>
                      <a:r>
                        <a:rPr lang="en-US" sz="1800" b="1" dirty="0"/>
                        <a:t>optimized</a:t>
                      </a:r>
                    </a:p>
                  </a:txBody>
                  <a:tcPr/>
                </a:tc>
                <a:extLst>
                  <a:ext uri="{0D108BD9-81ED-4DB2-BD59-A6C34878D82A}">
                    <a16:rowId xmlns:a16="http://schemas.microsoft.com/office/drawing/2014/main" val="4146401965"/>
                  </a:ext>
                </a:extLst>
              </a:tr>
              <a:tr h="198120">
                <a:tc>
                  <a:txBody>
                    <a:bodyPr/>
                    <a:lstStyle/>
                    <a:p>
                      <a:pPr algn="ctr"/>
                      <a:r>
                        <a:rPr lang="en-US" sz="1800" dirty="0"/>
                        <a:t>Inter Camera Distance</a:t>
                      </a:r>
                    </a:p>
                  </a:txBody>
                  <a:tcPr/>
                </a:tc>
                <a:tc>
                  <a:txBody>
                    <a:bodyPr/>
                    <a:lstStyle/>
                    <a:p>
                      <a:pPr algn="ctr"/>
                      <a:r>
                        <a:rPr lang="en-US" sz="1800" dirty="0"/>
                        <a:t>1.75 meters</a:t>
                      </a:r>
                    </a:p>
                  </a:txBody>
                  <a:tcPr/>
                </a:tc>
                <a:tc>
                  <a:txBody>
                    <a:bodyPr/>
                    <a:lstStyle/>
                    <a:p>
                      <a:pPr algn="ctr"/>
                      <a:r>
                        <a:rPr lang="en-US" sz="1800" b="1" dirty="0"/>
                        <a:t>optimized</a:t>
                      </a:r>
                    </a:p>
                  </a:txBody>
                  <a:tcPr/>
                </a:tc>
                <a:extLst>
                  <a:ext uri="{0D108BD9-81ED-4DB2-BD59-A6C34878D82A}">
                    <a16:rowId xmlns:a16="http://schemas.microsoft.com/office/drawing/2014/main" val="3688750201"/>
                  </a:ext>
                </a:extLst>
              </a:tr>
            </a:tbl>
          </a:graphicData>
        </a:graphic>
      </p:graphicFrame>
      <p:pic>
        <p:nvPicPr>
          <p:cNvPr id="6" name="Graphic 1">
            <a:extLst>
              <a:ext uri="{FF2B5EF4-FFF2-40B4-BE49-F238E27FC236}">
                <a16:creationId xmlns:a16="http://schemas.microsoft.com/office/drawing/2014/main" id="{A9A72590-8A9D-4164-B7EE-DA8FD9BEFDCD}"/>
              </a:ext>
            </a:extLst>
          </p:cNvPr>
          <p:cNvPicPr/>
          <p:nvPr/>
        </p:nvPicPr>
        <p:blipFill>
          <a:blip r:embed="rId3">
            <a:extLst>
              <a:ext uri="{96DAC541-7B7A-43D3-8B79-37D633B846F1}">
                <asvg:svgBlip xmlns:asvg="http://schemas.microsoft.com/office/drawing/2016/SVG/main" r:embed="rId4"/>
              </a:ext>
            </a:extLst>
          </a:blip>
          <a:stretch>
            <a:fillRect/>
          </a:stretch>
        </p:blipFill>
        <p:spPr>
          <a:xfrm>
            <a:off x="554053" y="1905770"/>
            <a:ext cx="4663558" cy="1764002"/>
          </a:xfrm>
          <a:prstGeom prst="rect">
            <a:avLst/>
          </a:prstGeom>
        </p:spPr>
      </p:pic>
      <p:pic>
        <p:nvPicPr>
          <p:cNvPr id="7" name="Picture 6">
            <a:extLst>
              <a:ext uri="{FF2B5EF4-FFF2-40B4-BE49-F238E27FC236}">
                <a16:creationId xmlns:a16="http://schemas.microsoft.com/office/drawing/2014/main" id="{B5AAFF34-07F4-40BE-BBDB-499589DA3218}"/>
              </a:ext>
            </a:extLst>
          </p:cNvPr>
          <p:cNvPicPr>
            <a:picLocks noChangeAspect="1"/>
          </p:cNvPicPr>
          <p:nvPr/>
        </p:nvPicPr>
        <p:blipFill>
          <a:blip r:embed="rId5"/>
          <a:stretch>
            <a:fillRect/>
          </a:stretch>
        </p:blipFill>
        <p:spPr>
          <a:xfrm>
            <a:off x="162000" y="746370"/>
            <a:ext cx="11305430" cy="3005241"/>
          </a:xfrm>
          <a:prstGeom prst="rect">
            <a:avLst/>
          </a:prstGeom>
        </p:spPr>
      </p:pic>
    </p:spTree>
    <p:extLst>
      <p:ext uri="{BB962C8B-B14F-4D97-AF65-F5344CB8AC3E}">
        <p14:creationId xmlns:p14="http://schemas.microsoft.com/office/powerpoint/2010/main" val="135247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6F40-4662-4A7F-BB1A-1AD7E4E76FB2}"/>
              </a:ext>
            </a:extLst>
          </p:cNvPr>
          <p:cNvSpPr>
            <a:spLocks noGrp="1"/>
          </p:cNvSpPr>
          <p:nvPr>
            <p:ph type="title"/>
          </p:nvPr>
        </p:nvSpPr>
        <p:spPr>
          <a:xfrm>
            <a:off x="492846" y="286603"/>
            <a:ext cx="10913906" cy="1450757"/>
          </a:xfrm>
        </p:spPr>
        <p:txBody>
          <a:bodyPr/>
          <a:lstStyle/>
          <a:p>
            <a:pPr algn="ctr"/>
            <a:r>
              <a:rPr lang="en-US" dirty="0"/>
              <a:t>Challenges with Fusion of Multiple Kinects</a:t>
            </a:r>
          </a:p>
        </p:txBody>
      </p:sp>
      <p:sp>
        <p:nvSpPr>
          <p:cNvPr id="5" name="Content Placeholder 4">
            <a:extLst>
              <a:ext uri="{FF2B5EF4-FFF2-40B4-BE49-F238E27FC236}">
                <a16:creationId xmlns:a16="http://schemas.microsoft.com/office/drawing/2014/main" id="{E7E3E93C-2995-43EF-BADF-520AF3B56A37}"/>
              </a:ext>
            </a:extLst>
          </p:cNvPr>
          <p:cNvSpPr>
            <a:spLocks noGrp="1"/>
          </p:cNvSpPr>
          <p:nvPr>
            <p:ph idx="1"/>
          </p:nvPr>
        </p:nvSpPr>
        <p:spPr>
          <a:xfrm>
            <a:off x="1097280" y="1845734"/>
            <a:ext cx="10058400" cy="5012266"/>
          </a:xfrm>
        </p:spPr>
        <p:txBody>
          <a:bodyPr>
            <a:normAutofit/>
          </a:bodyPr>
          <a:lstStyle/>
          <a:p>
            <a:pPr algn="l" rtl="0">
              <a:buFont typeface="Wingdings" panose="05000000000000000000" pitchFamily="2" charset="2"/>
              <a:buChar char="Ø"/>
            </a:pPr>
            <a:r>
              <a:rPr lang="en-US" sz="2800" dirty="0"/>
              <a:t>Recordings initiation – Python remote call</a:t>
            </a:r>
          </a:p>
          <a:p>
            <a:pPr lvl="1" algn="l" rtl="0">
              <a:buFont typeface="Arial" panose="020B0604020202020204" pitchFamily="34" charset="0"/>
              <a:buChar char="•"/>
            </a:pPr>
            <a:r>
              <a:rPr lang="en-US" sz="2400" dirty="0"/>
              <a:t>Kinects activation are not simultaneous </a:t>
            </a:r>
          </a:p>
          <a:p>
            <a:pPr lvl="1" algn="l" rtl="0">
              <a:buFont typeface="Arial" panose="020B0604020202020204" pitchFamily="34" charset="0"/>
              <a:buChar char="•"/>
            </a:pPr>
            <a:endParaRPr lang="en-US" sz="2400" dirty="0"/>
          </a:p>
          <a:p>
            <a:pPr algn="l" rtl="0">
              <a:buFont typeface="Wingdings" panose="05000000000000000000" pitchFamily="2" charset="2"/>
              <a:buChar char="Ø"/>
            </a:pPr>
            <a:r>
              <a:rPr lang="en-US" sz="2800" dirty="0"/>
              <a:t>Extracting recording Information </a:t>
            </a:r>
          </a:p>
          <a:p>
            <a:pPr lvl="1" algn="l" rtl="0">
              <a:buFont typeface="Arial" panose="020B0604020202020204" pitchFamily="34" charset="0"/>
              <a:buChar char="•"/>
            </a:pPr>
            <a:r>
              <a:rPr lang="en-US" sz="2400" dirty="0"/>
              <a:t>C++ code by Simon </a:t>
            </a:r>
            <a:r>
              <a:rPr lang="en-US" sz="2400" dirty="0" err="1"/>
              <a:t>Krogmann</a:t>
            </a:r>
            <a:endParaRPr lang="en-US" sz="2400" dirty="0"/>
          </a:p>
          <a:p>
            <a:pPr lvl="1" algn="l" rtl="0">
              <a:buFont typeface="Arial" panose="020B0604020202020204" pitchFamily="34" charset="0"/>
              <a:buChar char="•"/>
            </a:pPr>
            <a:endParaRPr lang="en-US" sz="2400" dirty="0"/>
          </a:p>
          <a:p>
            <a:pPr algn="l" rtl="0">
              <a:buFont typeface="Wingdings" panose="05000000000000000000" pitchFamily="2" charset="2"/>
              <a:buChar char="Ø"/>
            </a:pPr>
            <a:r>
              <a:rPr lang="en-US" sz="2800" dirty="0"/>
              <a:t>Spatial Synchronization </a:t>
            </a:r>
          </a:p>
          <a:p>
            <a:pPr lvl="1" algn="l" rtl="0">
              <a:buFont typeface="Arial" panose="020B0604020202020204" pitchFamily="34" charset="0"/>
              <a:buChar char="•"/>
            </a:pPr>
            <a:r>
              <a:rPr lang="en-US" sz="2400" dirty="0"/>
              <a:t>Find initial translation vector (manually, Cloud Compare)</a:t>
            </a:r>
          </a:p>
          <a:p>
            <a:pPr lvl="1" algn="l" rtl="0">
              <a:buFont typeface="Arial" panose="020B0604020202020204" pitchFamily="34" charset="0"/>
              <a:buChar char="•"/>
            </a:pPr>
            <a:r>
              <a:rPr lang="en-US" sz="2400" dirty="0"/>
              <a:t>Use Iterative Closest Point (ICP) to create approximate translation </a:t>
            </a:r>
          </a:p>
          <a:p>
            <a:pPr lvl="1" algn="l" rtl="0">
              <a:buFont typeface="Arial" panose="020B0604020202020204" pitchFamily="34" charset="0"/>
              <a:buChar char="•"/>
            </a:pPr>
            <a:r>
              <a:rPr lang="en-US" sz="2400" dirty="0"/>
              <a:t>Adjust manually when needed </a:t>
            </a:r>
          </a:p>
          <a:p>
            <a:pPr marL="201168" lvl="1" indent="0" algn="l" rtl="0">
              <a:buNone/>
            </a:pPr>
            <a:endParaRPr lang="en-US" sz="2400" dirty="0"/>
          </a:p>
        </p:txBody>
      </p:sp>
      <p:sp>
        <p:nvSpPr>
          <p:cNvPr id="4" name="TextBox 3">
            <a:extLst>
              <a:ext uri="{FF2B5EF4-FFF2-40B4-BE49-F238E27FC236}">
                <a16:creationId xmlns:a16="http://schemas.microsoft.com/office/drawing/2014/main" id="{24C505BE-5689-4060-8EC1-198E6E51AA22}"/>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b="1" dirty="0">
                <a:latin typeface="+mj-lt"/>
              </a:rPr>
              <a:t>Step 1: 10MWT Corridor</a:t>
            </a:r>
          </a:p>
        </p:txBody>
      </p:sp>
    </p:spTree>
    <p:extLst>
      <p:ext uri="{BB962C8B-B14F-4D97-AF65-F5344CB8AC3E}">
        <p14:creationId xmlns:p14="http://schemas.microsoft.com/office/powerpoint/2010/main" val="3921139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11F1-5F2C-4DDC-BEBE-02B18011064E}"/>
              </a:ext>
            </a:extLst>
          </p:cNvPr>
          <p:cNvSpPr>
            <a:spLocks noGrp="1"/>
          </p:cNvSpPr>
          <p:nvPr>
            <p:ph type="title"/>
          </p:nvPr>
        </p:nvSpPr>
        <p:spPr/>
        <p:txBody>
          <a:bodyPr/>
          <a:lstStyle/>
          <a:p>
            <a:r>
              <a:rPr lang="en-US" dirty="0"/>
              <a:t>Spatial Fusion Example</a:t>
            </a:r>
          </a:p>
        </p:txBody>
      </p:sp>
      <p:sp>
        <p:nvSpPr>
          <p:cNvPr id="3" name="Content Placeholder 2">
            <a:extLst>
              <a:ext uri="{FF2B5EF4-FFF2-40B4-BE49-F238E27FC236}">
                <a16:creationId xmlns:a16="http://schemas.microsoft.com/office/drawing/2014/main" id="{12D6844C-3057-4248-9892-72160B3A88E7}"/>
              </a:ext>
            </a:extLst>
          </p:cNvPr>
          <p:cNvSpPr>
            <a:spLocks noGrp="1"/>
          </p:cNvSpPr>
          <p:nvPr>
            <p:ph idx="1"/>
          </p:nvPr>
        </p:nvSpPr>
        <p:spPr>
          <a:xfrm>
            <a:off x="1097280" y="1861963"/>
            <a:ext cx="4243647" cy="4023360"/>
          </a:xfrm>
        </p:spPr>
        <p:txBody>
          <a:bodyPr>
            <a:normAutofit/>
          </a:bodyPr>
          <a:lstStyle/>
          <a:p>
            <a:pPr algn="l" rtl="0">
              <a:buFont typeface="Wingdings" panose="05000000000000000000" pitchFamily="2" charset="2"/>
              <a:buChar char="Ø"/>
            </a:pPr>
            <a:r>
              <a:rPr lang="en-US" sz="2800" dirty="0"/>
              <a:t>Center of Mass projection on the floor plane</a:t>
            </a:r>
          </a:p>
          <a:p>
            <a:pPr lvl="1" algn="l" rtl="0">
              <a:buFont typeface="Arial" panose="020B0604020202020204" pitchFamily="34" charset="0"/>
              <a:buChar char="•"/>
            </a:pPr>
            <a:r>
              <a:rPr lang="en-US" sz="2400" dirty="0"/>
              <a:t>Post spatial synchronization</a:t>
            </a:r>
          </a:p>
          <a:p>
            <a:pPr lvl="1" algn="l" rtl="0">
              <a:buFont typeface="Arial" panose="020B0604020202020204" pitchFamily="34" charset="0"/>
              <a:buChar char="•"/>
            </a:pPr>
            <a:r>
              <a:rPr lang="en-US" sz="2400" dirty="0"/>
              <a:t>Non continuous path</a:t>
            </a:r>
          </a:p>
          <a:p>
            <a:pPr marL="201168" lvl="1" indent="0" algn="l" rtl="0">
              <a:buNone/>
            </a:pPr>
            <a:endParaRPr lang="en-US" dirty="0"/>
          </a:p>
          <a:p>
            <a:pPr marL="201168" lvl="1" indent="0" algn="l" rtl="0">
              <a:buNone/>
            </a:pPr>
            <a:endParaRPr lang="en-US" dirty="0"/>
          </a:p>
          <a:p>
            <a:pPr algn="l" rtl="0">
              <a:buFont typeface="Wingdings" panose="05000000000000000000" pitchFamily="2" charset="2"/>
              <a:buChar char="Ø"/>
            </a:pPr>
            <a:r>
              <a:rPr lang="en-US" sz="2800" dirty="0"/>
              <a:t>After Merging </a:t>
            </a:r>
            <a:r>
              <a:rPr lang="en-US" sz="2400" dirty="0"/>
              <a:t>(“Copy-Paste”)</a:t>
            </a:r>
          </a:p>
          <a:p>
            <a:pPr lvl="1" algn="l" rtl="0">
              <a:buFont typeface="Arial" panose="020B0604020202020204" pitchFamily="34" charset="0"/>
              <a:buChar char="•"/>
            </a:pPr>
            <a:r>
              <a:rPr lang="en-US" sz="2400" dirty="0"/>
              <a:t>Continuous path </a:t>
            </a:r>
          </a:p>
        </p:txBody>
      </p:sp>
      <p:pic>
        <p:nvPicPr>
          <p:cNvPr id="4" name="Picture 3">
            <a:extLst>
              <a:ext uri="{FF2B5EF4-FFF2-40B4-BE49-F238E27FC236}">
                <a16:creationId xmlns:a16="http://schemas.microsoft.com/office/drawing/2014/main" id="{1FE0BC1E-3CA6-4BAE-931F-4CD26E936F4E}"/>
              </a:ext>
            </a:extLst>
          </p:cNvPr>
          <p:cNvPicPr>
            <a:picLocks noChangeAspect="1"/>
          </p:cNvPicPr>
          <p:nvPr/>
        </p:nvPicPr>
        <p:blipFill>
          <a:blip r:embed="rId3"/>
          <a:stretch>
            <a:fillRect/>
          </a:stretch>
        </p:blipFill>
        <p:spPr>
          <a:xfrm>
            <a:off x="5466168" y="1861615"/>
            <a:ext cx="6472465" cy="1665956"/>
          </a:xfrm>
          <a:prstGeom prst="rect">
            <a:avLst/>
          </a:prstGeom>
          <a:ln>
            <a:solidFill>
              <a:schemeClr val="tx1"/>
            </a:solidFill>
          </a:ln>
        </p:spPr>
      </p:pic>
      <p:pic>
        <p:nvPicPr>
          <p:cNvPr id="5" name="Picture 4">
            <a:extLst>
              <a:ext uri="{FF2B5EF4-FFF2-40B4-BE49-F238E27FC236}">
                <a16:creationId xmlns:a16="http://schemas.microsoft.com/office/drawing/2014/main" id="{A93333B3-F8B2-4329-9DF8-40624BC1FF58}"/>
              </a:ext>
            </a:extLst>
          </p:cNvPr>
          <p:cNvPicPr>
            <a:picLocks noChangeAspect="1"/>
          </p:cNvPicPr>
          <p:nvPr/>
        </p:nvPicPr>
        <p:blipFill>
          <a:blip r:embed="rId4"/>
          <a:stretch>
            <a:fillRect/>
          </a:stretch>
        </p:blipFill>
        <p:spPr>
          <a:xfrm>
            <a:off x="5466168" y="4114330"/>
            <a:ext cx="6562725" cy="1562828"/>
          </a:xfrm>
          <a:prstGeom prst="rect">
            <a:avLst/>
          </a:prstGeom>
          <a:ln>
            <a:solidFill>
              <a:schemeClr val="tx1"/>
            </a:solidFill>
          </a:ln>
        </p:spPr>
      </p:pic>
      <p:sp>
        <p:nvSpPr>
          <p:cNvPr id="6" name="TextBox 5">
            <a:extLst>
              <a:ext uri="{FF2B5EF4-FFF2-40B4-BE49-F238E27FC236}">
                <a16:creationId xmlns:a16="http://schemas.microsoft.com/office/drawing/2014/main" id="{068D1EE8-86C8-4760-AF12-76CFE13E1E90}"/>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b="1" dirty="0">
                <a:latin typeface="+mj-lt"/>
              </a:rPr>
              <a:t>Step 1: 10MWT Corridor</a:t>
            </a:r>
          </a:p>
        </p:txBody>
      </p:sp>
    </p:spTree>
    <p:extLst>
      <p:ext uri="{BB962C8B-B14F-4D97-AF65-F5344CB8AC3E}">
        <p14:creationId xmlns:p14="http://schemas.microsoft.com/office/powerpoint/2010/main" val="4276840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large empty room&#10;&#10;Description generated with high confidence">
            <a:extLst>
              <a:ext uri="{FF2B5EF4-FFF2-40B4-BE49-F238E27FC236}">
                <a16:creationId xmlns:a16="http://schemas.microsoft.com/office/drawing/2014/main" id="{26178964-5A4F-4BF2-8A53-1C2CBA389FBD}"/>
              </a:ext>
            </a:extLst>
          </p:cNvPr>
          <p:cNvPicPr>
            <a:picLocks noChangeAspect="1"/>
          </p:cNvPicPr>
          <p:nvPr/>
        </p:nvPicPr>
        <p:blipFill rotWithShape="1">
          <a:blip r:embed="rId3">
            <a:extLst>
              <a:ext uri="{28A0092B-C50C-407E-A947-70E740481C1C}">
                <a14:useLocalDpi xmlns:a14="http://schemas.microsoft.com/office/drawing/2010/main" val="0"/>
              </a:ext>
            </a:extLst>
          </a:blip>
          <a:srcRect l="19050" r="30950"/>
          <a:stretch/>
        </p:blipFill>
        <p:spPr>
          <a:xfrm>
            <a:off x="7646276" y="1776248"/>
            <a:ext cx="4437707" cy="4992414"/>
          </a:xfrm>
          <a:prstGeom prst="rect">
            <a:avLst/>
          </a:prstGeom>
        </p:spPr>
      </p:pic>
      <p:pic>
        <p:nvPicPr>
          <p:cNvPr id="71" name="Content Placeholder 10" descr="A small room&#10;&#10;Description generated with very high confidence"/>
          <p:cNvPicPr>
            <a:picLocks noChangeAspect="1"/>
          </p:cNvPicPr>
          <p:nvPr/>
        </p:nvPicPr>
        <p:blipFill rotWithShape="1">
          <a:blip r:embed="rId4" cstate="print">
            <a:extLst>
              <a:ext uri="{28A0092B-C50C-407E-A947-70E740481C1C}">
                <a14:useLocalDpi xmlns:a14="http://schemas.microsoft.com/office/drawing/2010/main" val="0"/>
              </a:ext>
            </a:extLst>
          </a:blip>
          <a:srcRect l="18803" r="14531"/>
          <a:stretch/>
        </p:blipFill>
        <p:spPr>
          <a:xfrm>
            <a:off x="126124" y="1776247"/>
            <a:ext cx="4372297" cy="4918843"/>
          </a:xfrm>
          <a:prstGeom prst="rect">
            <a:avLst/>
          </a:prstGeom>
        </p:spPr>
      </p:pic>
      <p:sp>
        <p:nvSpPr>
          <p:cNvPr id="2" name="Title 1">
            <a:extLst>
              <a:ext uri="{FF2B5EF4-FFF2-40B4-BE49-F238E27FC236}">
                <a16:creationId xmlns:a16="http://schemas.microsoft.com/office/drawing/2014/main" id="{5D09A03B-2014-4CE8-AE06-D62DDA3C4446}"/>
              </a:ext>
            </a:extLst>
          </p:cNvPr>
          <p:cNvSpPr>
            <a:spLocks noGrp="1"/>
          </p:cNvSpPr>
          <p:nvPr>
            <p:ph type="title"/>
          </p:nvPr>
        </p:nvSpPr>
        <p:spPr>
          <a:xfrm>
            <a:off x="1028544" y="976722"/>
            <a:ext cx="10058400" cy="628186"/>
          </a:xfrm>
        </p:spPr>
        <p:txBody>
          <a:bodyPr>
            <a:normAutofit fontScale="90000"/>
          </a:bodyPr>
          <a:lstStyle/>
          <a:p>
            <a:pPr algn="ctr"/>
            <a:r>
              <a:rPr lang="en-US" dirty="0"/>
              <a:t>Corridor Pictures</a:t>
            </a:r>
          </a:p>
        </p:txBody>
      </p:sp>
      <p:sp>
        <p:nvSpPr>
          <p:cNvPr id="4" name="TextBox 3">
            <a:extLst>
              <a:ext uri="{FF2B5EF4-FFF2-40B4-BE49-F238E27FC236}">
                <a16:creationId xmlns:a16="http://schemas.microsoft.com/office/drawing/2014/main" id="{EB93E613-AD01-46F1-B93D-39913DE0B667}"/>
              </a:ext>
            </a:extLst>
          </p:cNvPr>
          <p:cNvSpPr txBox="1"/>
          <p:nvPr/>
        </p:nvSpPr>
        <p:spPr>
          <a:xfrm>
            <a:off x="5076498" y="1943712"/>
            <a:ext cx="2727434" cy="830997"/>
          </a:xfrm>
          <a:prstGeom prst="rect">
            <a:avLst/>
          </a:prstGeom>
          <a:noFill/>
        </p:spPr>
        <p:txBody>
          <a:bodyPr wrap="square" rtlCol="0">
            <a:spAutoFit/>
          </a:bodyPr>
          <a:lstStyle/>
          <a:p>
            <a:r>
              <a:rPr lang="en-US" sz="2400" b="1" dirty="0"/>
              <a:t>Opposite of</a:t>
            </a:r>
          </a:p>
          <a:p>
            <a:r>
              <a:rPr lang="en-US" sz="2400" b="1" dirty="0"/>
              <a:t>Walking Direction</a:t>
            </a:r>
          </a:p>
        </p:txBody>
      </p:sp>
      <p:sp>
        <p:nvSpPr>
          <p:cNvPr id="19" name="TextBox 18">
            <a:extLst>
              <a:ext uri="{FF2B5EF4-FFF2-40B4-BE49-F238E27FC236}">
                <a16:creationId xmlns:a16="http://schemas.microsoft.com/office/drawing/2014/main" id="{D7A5C4BE-5D8A-4B5E-B31F-BDE12B68B998}"/>
              </a:ext>
            </a:extLst>
          </p:cNvPr>
          <p:cNvSpPr txBox="1"/>
          <p:nvPr/>
        </p:nvSpPr>
        <p:spPr>
          <a:xfrm>
            <a:off x="4629807" y="4503184"/>
            <a:ext cx="2727434" cy="461665"/>
          </a:xfrm>
          <a:prstGeom prst="rect">
            <a:avLst/>
          </a:prstGeom>
          <a:noFill/>
        </p:spPr>
        <p:txBody>
          <a:bodyPr wrap="square" rtlCol="0">
            <a:spAutoFit/>
          </a:bodyPr>
          <a:lstStyle/>
          <a:p>
            <a:r>
              <a:rPr lang="en-US" sz="2400" b="1" dirty="0"/>
              <a:t>Walking direction</a:t>
            </a:r>
          </a:p>
        </p:txBody>
      </p:sp>
      <p:sp>
        <p:nvSpPr>
          <p:cNvPr id="6" name="Arrow: Left 5">
            <a:extLst>
              <a:ext uri="{FF2B5EF4-FFF2-40B4-BE49-F238E27FC236}">
                <a16:creationId xmlns:a16="http://schemas.microsoft.com/office/drawing/2014/main" id="{FA1284CE-FF60-40EF-A8D4-6CB8A7FB8172}"/>
              </a:ext>
            </a:extLst>
          </p:cNvPr>
          <p:cNvSpPr/>
          <p:nvPr/>
        </p:nvSpPr>
        <p:spPr>
          <a:xfrm>
            <a:off x="4549659" y="2225515"/>
            <a:ext cx="446691" cy="267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6766402-86EB-4FF2-8A5C-F39894680674}"/>
              </a:ext>
            </a:extLst>
          </p:cNvPr>
          <p:cNvSpPr txBox="1"/>
          <p:nvPr/>
        </p:nvSpPr>
        <p:spPr>
          <a:xfrm>
            <a:off x="162000" y="162000"/>
            <a:ext cx="3762000" cy="523220"/>
          </a:xfrm>
          <a:prstGeom prst="rect">
            <a:avLst/>
          </a:prstGeom>
          <a:noFill/>
          <a:ln>
            <a:solidFill>
              <a:srgbClr val="FF0000"/>
            </a:solidFill>
          </a:ln>
        </p:spPr>
        <p:txBody>
          <a:bodyPr wrap="square" rtlCol="0">
            <a:spAutoFit/>
          </a:bodyPr>
          <a:lstStyle/>
          <a:p>
            <a:r>
              <a:rPr lang="en-US" sz="2800" b="1" dirty="0">
                <a:latin typeface="+mj-lt"/>
              </a:rPr>
              <a:t>Step 1: 10MWT Corridor</a:t>
            </a:r>
          </a:p>
        </p:txBody>
      </p:sp>
      <p:sp>
        <p:nvSpPr>
          <p:cNvPr id="10" name="Arrow: Left 9">
            <a:extLst>
              <a:ext uri="{FF2B5EF4-FFF2-40B4-BE49-F238E27FC236}">
                <a16:creationId xmlns:a16="http://schemas.microsoft.com/office/drawing/2014/main" id="{504F2BCE-83DB-4B22-B437-7AE2C6343403}"/>
              </a:ext>
            </a:extLst>
          </p:cNvPr>
          <p:cNvSpPr/>
          <p:nvPr/>
        </p:nvSpPr>
        <p:spPr>
          <a:xfrm rot="10800000">
            <a:off x="7068199" y="4600322"/>
            <a:ext cx="446691" cy="267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826199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8650</TotalTime>
  <Words>2176</Words>
  <Application>Microsoft Office PowerPoint</Application>
  <PresentationFormat>Widescreen</PresentationFormat>
  <Paragraphs>412</Paragraphs>
  <Slides>31</Slides>
  <Notes>25</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Times New Roman</vt:lpstr>
      <vt:lpstr>Wingdings</vt:lpstr>
      <vt:lpstr>Retrospect</vt:lpstr>
      <vt:lpstr>Gait Analysis from 3D-Imagery for Neurological Disorders</vt:lpstr>
      <vt:lpstr>Background </vt:lpstr>
      <vt:lpstr>Motivation</vt:lpstr>
      <vt:lpstr>Project Objectives</vt:lpstr>
      <vt:lpstr>Tools and Background</vt:lpstr>
      <vt:lpstr>Cameras Location Challenges</vt:lpstr>
      <vt:lpstr>Challenges with Fusion of Multiple Kinects</vt:lpstr>
      <vt:lpstr>Spatial Fusion Example</vt:lpstr>
      <vt:lpstr>Corridor Pictures</vt:lpstr>
      <vt:lpstr>Examined Gait Patterns</vt:lpstr>
      <vt:lpstr>Regular Gait Visualization</vt:lpstr>
      <vt:lpstr>Swinging Hands Visualization</vt:lpstr>
      <vt:lpstr>Joints Error Estimation</vt:lpstr>
      <vt:lpstr>Possible Origins for Errors</vt:lpstr>
      <vt:lpstr>Smoothness</vt:lpstr>
      <vt:lpstr>Smoothness – Small Steps Pattern</vt:lpstr>
      <vt:lpstr>Parameters Estimation</vt:lpstr>
      <vt:lpstr>Perpendicular Swinging</vt:lpstr>
      <vt:lpstr>Parallel Swinging</vt:lpstr>
      <vt:lpstr>Manifold Learning Approach</vt:lpstr>
      <vt:lpstr>DM Algorithm Outline</vt:lpstr>
      <vt:lpstr>Algorithm Input</vt:lpstr>
      <vt:lpstr>Full Skeleton Results </vt:lpstr>
      <vt:lpstr>Defined Parameters Results</vt:lpstr>
      <vt:lpstr>Selected Parameters Results</vt:lpstr>
      <vt:lpstr>Further Investigation</vt:lpstr>
      <vt:lpstr>Future Goals</vt:lpstr>
      <vt:lpstr>Summary</vt:lpstr>
      <vt:lpstr>Thank You For Listening!</vt:lpstr>
      <vt:lpstr>Parameter Estimation</vt:lpstr>
      <vt:lpstr>Frequency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 Raveh</dc:creator>
  <cp:keywords>CTPClassification=CTP_NWR:VisualMarkings=</cp:keywords>
  <cp:lastModifiedBy>Or Raveh</cp:lastModifiedBy>
  <cp:revision>286</cp:revision>
  <dcterms:created xsi:type="dcterms:W3CDTF">2017-08-08T10:17:23Z</dcterms:created>
  <dcterms:modified xsi:type="dcterms:W3CDTF">2017-08-28T16:25:45Z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66a7c6ec-724b-42d5-99b5-ff7326505ae1</vt:lpwstr>
  </property>
  <property fmtid="{D5CDD505-2E9C-101B-9397-08002B2CF9AE}" pid="3" name="CTP_TimeStamp">
    <vt:lpwstr>2017-08-13 22:06:36Z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CTP_NWR</vt:lpwstr>
  </property>
</Properties>
</file>